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870" r:id="rId1"/>
  </p:sldMasterIdLst>
  <p:notesMasterIdLst>
    <p:notesMasterId r:id="rId14"/>
  </p:notesMasterIdLst>
  <p:handoutMasterIdLst>
    <p:handoutMasterId r:id="rId15"/>
  </p:handoutMasterIdLst>
  <p:sldIdLst>
    <p:sldId id="291" r:id="rId2"/>
    <p:sldId id="278" r:id="rId3"/>
    <p:sldId id="279" r:id="rId4"/>
    <p:sldId id="295" r:id="rId5"/>
    <p:sldId id="280" r:id="rId6"/>
    <p:sldId id="281" r:id="rId7"/>
    <p:sldId id="282" r:id="rId8"/>
    <p:sldId id="288" r:id="rId9"/>
    <p:sldId id="297" r:id="rId10"/>
    <p:sldId id="296" r:id="rId11"/>
    <p:sldId id="293" r:id="rId12"/>
    <p:sldId id="285" r:id="rId13"/>
  </p:sldIdLst>
  <p:sldSz cx="9144000" cy="6858000" type="screen4x3"/>
  <p:notesSz cx="6865938" cy="9998075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1300" b="1" kern="1200">
        <a:solidFill>
          <a:schemeClr val="tx1"/>
        </a:solidFill>
        <a:latin typeface="굴림체" pitchFamily="49" charset="-127"/>
        <a:ea typeface="굴림체" pitchFamily="49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1300" b="1" kern="1200">
        <a:solidFill>
          <a:schemeClr val="tx1"/>
        </a:solidFill>
        <a:latin typeface="굴림체" pitchFamily="49" charset="-127"/>
        <a:ea typeface="굴림체" pitchFamily="49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1300" b="1" kern="1200">
        <a:solidFill>
          <a:schemeClr val="tx1"/>
        </a:solidFill>
        <a:latin typeface="굴림체" pitchFamily="49" charset="-127"/>
        <a:ea typeface="굴림체" pitchFamily="49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1300" b="1" kern="1200">
        <a:solidFill>
          <a:schemeClr val="tx1"/>
        </a:solidFill>
        <a:latin typeface="굴림체" pitchFamily="49" charset="-127"/>
        <a:ea typeface="굴림체" pitchFamily="49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1300" b="1" kern="1200">
        <a:solidFill>
          <a:schemeClr val="tx1"/>
        </a:solidFill>
        <a:latin typeface="굴림체" pitchFamily="49" charset="-127"/>
        <a:ea typeface="굴림체" pitchFamily="49" charset="-127"/>
        <a:cs typeface="+mn-cs"/>
      </a:defRPr>
    </a:lvl5pPr>
    <a:lvl6pPr marL="2286000" algn="l" defTabSz="914400" rtl="0" eaLnBrk="1" latinLnBrk="1" hangingPunct="1">
      <a:defRPr kumimoji="1" sz="1300" b="1" kern="1200">
        <a:solidFill>
          <a:schemeClr val="tx1"/>
        </a:solidFill>
        <a:latin typeface="굴림체" pitchFamily="49" charset="-127"/>
        <a:ea typeface="굴림체" pitchFamily="49" charset="-127"/>
        <a:cs typeface="+mn-cs"/>
      </a:defRPr>
    </a:lvl6pPr>
    <a:lvl7pPr marL="2743200" algn="l" defTabSz="914400" rtl="0" eaLnBrk="1" latinLnBrk="1" hangingPunct="1">
      <a:defRPr kumimoji="1" sz="1300" b="1" kern="1200">
        <a:solidFill>
          <a:schemeClr val="tx1"/>
        </a:solidFill>
        <a:latin typeface="굴림체" pitchFamily="49" charset="-127"/>
        <a:ea typeface="굴림체" pitchFamily="49" charset="-127"/>
        <a:cs typeface="+mn-cs"/>
      </a:defRPr>
    </a:lvl7pPr>
    <a:lvl8pPr marL="3200400" algn="l" defTabSz="914400" rtl="0" eaLnBrk="1" latinLnBrk="1" hangingPunct="1">
      <a:defRPr kumimoji="1" sz="1300" b="1" kern="1200">
        <a:solidFill>
          <a:schemeClr val="tx1"/>
        </a:solidFill>
        <a:latin typeface="굴림체" pitchFamily="49" charset="-127"/>
        <a:ea typeface="굴림체" pitchFamily="49" charset="-127"/>
        <a:cs typeface="+mn-cs"/>
      </a:defRPr>
    </a:lvl8pPr>
    <a:lvl9pPr marL="3657600" algn="l" defTabSz="914400" rtl="0" eaLnBrk="1" latinLnBrk="1" hangingPunct="1">
      <a:defRPr kumimoji="1" sz="1300" b="1" kern="1200">
        <a:solidFill>
          <a:schemeClr val="tx1"/>
        </a:solidFill>
        <a:latin typeface="굴림체" pitchFamily="49" charset="-127"/>
        <a:ea typeface="굴림체" pitchFamily="49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3399FF"/>
    <a:srgbClr val="FFFF00"/>
    <a:srgbClr val="FFAB2F"/>
    <a:srgbClr val="81CCF5"/>
    <a:srgbClr val="1195DF"/>
    <a:srgbClr val="71B5F3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718" autoAdjust="0"/>
    <p:restoredTop sz="90929"/>
  </p:normalViewPr>
  <p:slideViewPr>
    <p:cSldViewPr>
      <p:cViewPr varScale="1">
        <p:scale>
          <a:sx n="104" d="100"/>
          <a:sy n="104" d="100"/>
        </p:scale>
        <p:origin x="2106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75989" cy="500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79" tIns="46089" rIns="92179" bIns="46089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9950" y="1"/>
            <a:ext cx="2975989" cy="500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79" tIns="46089" rIns="92179" bIns="46089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97611"/>
            <a:ext cx="2975989" cy="500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79" tIns="46089" rIns="92179" bIns="46089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9950" y="9497611"/>
            <a:ext cx="2975989" cy="500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79" tIns="46089" rIns="92179" bIns="46089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0A2A70B9-3A27-48DA-BF29-9C1CAB088510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75989" cy="500464"/>
          </a:xfrm>
          <a:prstGeom prst="rect">
            <a:avLst/>
          </a:prstGeom>
        </p:spPr>
        <p:txBody>
          <a:bodyPr vert="horz" lIns="92179" tIns="46089" rIns="92179" bIns="46089" rtlCol="0"/>
          <a:lstStyle>
            <a:lvl1pPr algn="l">
              <a:spcBef>
                <a:spcPct val="50000"/>
              </a:spcBef>
              <a:defRPr sz="120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8347" y="1"/>
            <a:ext cx="2975989" cy="500464"/>
          </a:xfrm>
          <a:prstGeom prst="rect">
            <a:avLst/>
          </a:prstGeom>
        </p:spPr>
        <p:txBody>
          <a:bodyPr vert="horz" lIns="92179" tIns="46089" rIns="92179" bIns="46089" rtlCol="0"/>
          <a:lstStyle>
            <a:lvl1pPr algn="r">
              <a:spcBef>
                <a:spcPct val="50000"/>
              </a:spcBef>
              <a:defRPr sz="1200"/>
            </a:lvl1pPr>
          </a:lstStyle>
          <a:p>
            <a:pPr>
              <a:defRPr/>
            </a:pPr>
            <a:fld id="{800A764C-F2FC-45EB-918B-A3B14B7B2AC5}" type="datetimeFigureOut">
              <a:rPr lang="ko-KR" altLang="en-US"/>
              <a:pPr>
                <a:defRPr/>
              </a:pPr>
              <a:t>2021-03-02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50888"/>
            <a:ext cx="4999038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79" tIns="46089" rIns="92179" bIns="46089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6275" y="4750405"/>
            <a:ext cx="5493392" cy="4497774"/>
          </a:xfrm>
          <a:prstGeom prst="rect">
            <a:avLst/>
          </a:prstGeom>
        </p:spPr>
        <p:txBody>
          <a:bodyPr vert="horz" lIns="92179" tIns="46089" rIns="92179" bIns="46089" rtlCol="0">
            <a:normAutofit/>
          </a:bodyPr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96015"/>
            <a:ext cx="2975989" cy="500463"/>
          </a:xfrm>
          <a:prstGeom prst="rect">
            <a:avLst/>
          </a:prstGeom>
        </p:spPr>
        <p:txBody>
          <a:bodyPr vert="horz" lIns="92179" tIns="46089" rIns="92179" bIns="46089" rtlCol="0" anchor="b"/>
          <a:lstStyle>
            <a:lvl1pPr algn="l">
              <a:spcBef>
                <a:spcPct val="50000"/>
              </a:spcBef>
              <a:defRPr sz="120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8347" y="9496015"/>
            <a:ext cx="2975989" cy="500463"/>
          </a:xfrm>
          <a:prstGeom prst="rect">
            <a:avLst/>
          </a:prstGeom>
        </p:spPr>
        <p:txBody>
          <a:bodyPr vert="horz" lIns="92179" tIns="46089" rIns="92179" bIns="46089" rtlCol="0" anchor="b"/>
          <a:lstStyle>
            <a:lvl1pPr algn="r">
              <a:spcBef>
                <a:spcPct val="50000"/>
              </a:spcBef>
              <a:defRPr sz="1200"/>
            </a:lvl1pPr>
          </a:lstStyle>
          <a:p>
            <a:pPr>
              <a:defRPr/>
            </a:pPr>
            <a:fld id="{85BB6CA4-3C63-4FDD-8ABF-C305C16F94E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B6CA4-3C63-4FDD-8ABF-C305C16F94E6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843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6753595-92A8-40C7-ADC6-B582318C7796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각 삼각형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제목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17" name="부제목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/>
              <a:t>마스터 부제목 스타일 편집</a:t>
            </a:r>
            <a:endParaRPr kumimoji="0" lang="en-US"/>
          </a:p>
        </p:txBody>
      </p:sp>
      <p:grpSp>
        <p:nvGrpSpPr>
          <p:cNvPr id="2" name="그룹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자유형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자유형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자유형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날짜 개체 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r>
              <a:rPr lang="ko-KR" altLang="en-US"/>
              <a:t>최고의 품질</a:t>
            </a:r>
            <a:r>
              <a:rPr lang="en-US" altLang="ko-KR"/>
              <a:t>! </a:t>
            </a:r>
            <a:r>
              <a:rPr lang="ko-KR" altLang="en-US"/>
              <a:t>합리적인 단가</a:t>
            </a:r>
            <a:r>
              <a:rPr lang="en-US" altLang="ko-KR"/>
              <a:t>! </a:t>
            </a:r>
            <a:r>
              <a:rPr lang="ko-KR" altLang="en-US"/>
              <a:t>신속한 대응</a:t>
            </a:r>
            <a:r>
              <a:rPr lang="en-US" altLang="ko-KR"/>
              <a:t>!</a:t>
            </a:r>
          </a:p>
        </p:txBody>
      </p:sp>
      <p:sp>
        <p:nvSpPr>
          <p:cNvPr id="19" name="바닥글 개체 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 altLang="ko-KR"/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F678BDD4-A86E-4463-AFCE-02EC2825A35D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최고의 품질</a:t>
            </a:r>
            <a:r>
              <a:rPr lang="en-US" altLang="ko-KR"/>
              <a:t>! </a:t>
            </a:r>
            <a:r>
              <a:rPr lang="ko-KR" altLang="en-US"/>
              <a:t>합리적인 단가</a:t>
            </a:r>
            <a:r>
              <a:rPr lang="en-US" altLang="ko-KR"/>
              <a:t>! </a:t>
            </a:r>
            <a:r>
              <a:rPr lang="ko-KR" altLang="en-US"/>
              <a:t>신속한 대응</a:t>
            </a:r>
            <a:r>
              <a:rPr lang="en-US" altLang="ko-KR"/>
              <a:t>!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7E994D-67D1-4B13-A045-7A7887B22C81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최고의 품질</a:t>
            </a:r>
            <a:r>
              <a:rPr lang="en-US" altLang="ko-KR"/>
              <a:t>! </a:t>
            </a:r>
            <a:r>
              <a:rPr lang="ko-KR" altLang="en-US"/>
              <a:t>합리적인 단가</a:t>
            </a:r>
            <a:r>
              <a:rPr lang="en-US" altLang="ko-KR"/>
              <a:t>! </a:t>
            </a:r>
            <a:r>
              <a:rPr lang="ko-KR" altLang="en-US"/>
              <a:t>신속한 대응</a:t>
            </a:r>
            <a:r>
              <a:rPr lang="en-US" altLang="ko-KR"/>
              <a:t>!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A87EE8-EAE5-447C-AFA0-B08C1E66E30A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7" name="갈매기형 수장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갈매기형 수장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최고의 품질</a:t>
            </a:r>
            <a:r>
              <a:rPr lang="en-US" altLang="ko-KR"/>
              <a:t>! </a:t>
            </a:r>
            <a:r>
              <a:rPr lang="ko-KR" altLang="en-US"/>
              <a:t>합리적인 단가</a:t>
            </a:r>
            <a:r>
              <a:rPr lang="en-US" altLang="ko-KR"/>
              <a:t>! </a:t>
            </a:r>
            <a:r>
              <a:rPr lang="ko-KR" altLang="en-US"/>
              <a:t>신속한 대응</a:t>
            </a:r>
            <a:r>
              <a:rPr lang="en-US" altLang="ko-KR"/>
              <a:t>!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E18F20-C5AD-4B85-9593-5C8D116DEC39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최고의 품질</a:t>
            </a:r>
            <a:r>
              <a:rPr lang="en-US" altLang="ko-KR"/>
              <a:t>! </a:t>
            </a:r>
            <a:r>
              <a:rPr lang="ko-KR" altLang="en-US"/>
              <a:t>합리적인 단가</a:t>
            </a:r>
            <a:r>
              <a:rPr lang="en-US" altLang="ko-KR"/>
              <a:t>! </a:t>
            </a:r>
            <a:r>
              <a:rPr lang="ko-KR" altLang="en-US"/>
              <a:t>신속한 대응</a:t>
            </a:r>
            <a:r>
              <a:rPr lang="en-US" altLang="ko-KR"/>
              <a:t>!</a:t>
            </a: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694C67-9FDC-4356-8C73-63D976A37E2C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최고의 품질</a:t>
            </a:r>
            <a:r>
              <a:rPr lang="en-US" altLang="ko-KR"/>
              <a:t>! </a:t>
            </a:r>
            <a:r>
              <a:rPr lang="ko-KR" altLang="en-US"/>
              <a:t>합리적인 단가</a:t>
            </a:r>
            <a:r>
              <a:rPr lang="en-US" altLang="ko-KR"/>
              <a:t>! </a:t>
            </a:r>
            <a:r>
              <a:rPr lang="ko-KR" altLang="en-US"/>
              <a:t>신속한 대응</a:t>
            </a:r>
            <a:r>
              <a:rPr lang="en-US" altLang="ko-KR"/>
              <a:t>!</a:t>
            </a: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ED72C8-9C70-4184-BAFD-735F56DD3163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최고의 품질</a:t>
            </a:r>
            <a:r>
              <a:rPr lang="en-US" altLang="ko-KR"/>
              <a:t>! </a:t>
            </a:r>
            <a:r>
              <a:rPr lang="ko-KR" altLang="en-US"/>
              <a:t>합리적인 단가</a:t>
            </a:r>
            <a:r>
              <a:rPr lang="en-US" altLang="ko-KR"/>
              <a:t>! </a:t>
            </a:r>
            <a:r>
              <a:rPr lang="ko-KR" altLang="en-US"/>
              <a:t>신속한 대응</a:t>
            </a:r>
            <a:r>
              <a:rPr lang="en-US" altLang="ko-KR"/>
              <a:t>!</a:t>
            </a: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072723-B047-42CD-803F-FD2BECEB511A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pPr>
              <a:defRPr/>
            </a:pPr>
            <a:r>
              <a:rPr lang="ko-KR" altLang="en-US"/>
              <a:t>최고의 품질</a:t>
            </a:r>
            <a:r>
              <a:rPr lang="en-US" altLang="ko-KR"/>
              <a:t>! </a:t>
            </a:r>
            <a:r>
              <a:rPr lang="ko-KR" altLang="en-US"/>
              <a:t>합리적인 단가</a:t>
            </a:r>
            <a:r>
              <a:rPr lang="en-US" altLang="ko-KR"/>
              <a:t>! </a:t>
            </a:r>
            <a:r>
              <a:rPr lang="ko-KR" altLang="en-US"/>
              <a:t>신속한 대응</a:t>
            </a:r>
            <a:r>
              <a:rPr lang="en-US" altLang="ko-KR"/>
              <a:t>!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6F732C-F146-423B-844A-6509E6723B49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ko-KR" altLang="en-US"/>
              <a:t>그림을 추가하려면 아이콘을 클릭하십시오</a:t>
            </a:r>
            <a:endParaRPr kumimoji="0" 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r>
              <a:rPr lang="ko-KR" altLang="en-US"/>
              <a:t>최고의 품질</a:t>
            </a:r>
            <a:r>
              <a:rPr lang="en-US" altLang="ko-KR"/>
              <a:t>! </a:t>
            </a:r>
            <a:r>
              <a:rPr lang="ko-KR" altLang="en-US"/>
              <a:t>합리적인 단가</a:t>
            </a:r>
            <a:r>
              <a:rPr lang="en-US" altLang="ko-KR"/>
              <a:t>! </a:t>
            </a:r>
            <a:r>
              <a:rPr lang="ko-KR" altLang="en-US"/>
              <a:t>신속한 대응</a:t>
            </a:r>
            <a:r>
              <a:rPr lang="en-US" altLang="ko-KR"/>
              <a:t>!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F9D5EB7C-DE7F-4643-AC32-C40C1EF63C85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8" name="자유형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자유형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직각 삼각형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직선 연결선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갈매기형 수장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갈매기형 수장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최고의 품질</a:t>
            </a:r>
            <a:r>
              <a:rPr lang="en-US" altLang="ko-KR"/>
              <a:t>! </a:t>
            </a:r>
            <a:r>
              <a:rPr lang="ko-KR" altLang="en-US"/>
              <a:t>합리적인 단가</a:t>
            </a:r>
            <a:r>
              <a:rPr lang="en-US" altLang="ko-KR"/>
              <a:t>! </a:t>
            </a:r>
            <a:r>
              <a:rPr lang="ko-KR" altLang="en-US"/>
              <a:t>신속한 대응</a:t>
            </a:r>
            <a:r>
              <a:rPr lang="en-US" altLang="ko-KR"/>
              <a:t>!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DA598B-2108-4825-8591-9DF7B3289F16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최고의 품질</a:t>
            </a:r>
            <a:r>
              <a:rPr lang="en-US" altLang="ko-KR"/>
              <a:t>! </a:t>
            </a:r>
            <a:r>
              <a:rPr lang="ko-KR" altLang="en-US"/>
              <a:t>합리적인 단가</a:t>
            </a:r>
            <a:r>
              <a:rPr lang="en-US" altLang="ko-KR"/>
              <a:t>! </a:t>
            </a:r>
            <a:r>
              <a:rPr lang="ko-KR" altLang="en-US"/>
              <a:t>신속한 대응</a:t>
            </a:r>
            <a:r>
              <a:rPr lang="en-US" altLang="ko-KR"/>
              <a:t>!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131DB7-0FE5-4F35-B186-ECE500C81E3F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자유형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자유형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직각 삼각형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직선 연결선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제목 개체 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0" name="텍스트 개체 틀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/>
              <a:t>둘째 수준</a:t>
            </a:r>
          </a:p>
          <a:p>
            <a:pPr lvl="2" eaLnBrk="1" latinLnBrk="0" hangingPunct="1"/>
            <a:r>
              <a:rPr kumimoji="0" lang="ko-KR" altLang="en-US"/>
              <a:t>셋째 수준</a:t>
            </a:r>
          </a:p>
          <a:p>
            <a:pPr lvl="3" eaLnBrk="1" latinLnBrk="0" hangingPunct="1"/>
            <a:r>
              <a:rPr kumimoji="0" lang="ko-KR" altLang="en-US"/>
              <a:t>넷째 수준</a:t>
            </a:r>
          </a:p>
          <a:p>
            <a:pPr lvl="4" eaLnBrk="1" latinLnBrk="0" hangingPunct="1"/>
            <a:r>
              <a:rPr kumimoji="0" lang="ko-KR" altLang="en-US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r>
              <a:rPr lang="ko-KR" altLang="en-US"/>
              <a:t>최고의 품질</a:t>
            </a:r>
            <a:r>
              <a:rPr lang="en-US" altLang="ko-KR"/>
              <a:t>! </a:t>
            </a:r>
            <a:r>
              <a:rPr lang="ko-KR" altLang="en-US"/>
              <a:t>합리적인 단가</a:t>
            </a:r>
            <a:r>
              <a:rPr lang="en-US" altLang="ko-KR"/>
              <a:t>! </a:t>
            </a:r>
            <a:r>
              <a:rPr lang="ko-KR" altLang="en-US"/>
              <a:t>신속한 대응</a:t>
            </a:r>
            <a:r>
              <a:rPr lang="en-US" altLang="ko-KR"/>
              <a:t>!</a:t>
            </a:r>
          </a:p>
        </p:txBody>
      </p:sp>
      <p:sp>
        <p:nvSpPr>
          <p:cNvPr id="22" name="바닥글 개체 틀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 altLang="ko-KR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9C0F44E-85BD-4E17-B19F-4F6C90B547D6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71" r:id="rId1"/>
    <p:sldLayoutId id="2147484872" r:id="rId2"/>
    <p:sldLayoutId id="2147484873" r:id="rId3"/>
    <p:sldLayoutId id="2147484874" r:id="rId4"/>
    <p:sldLayoutId id="2147484875" r:id="rId5"/>
    <p:sldLayoutId id="2147484876" r:id="rId6"/>
    <p:sldLayoutId id="2147484877" r:id="rId7"/>
    <p:sldLayoutId id="2147484878" r:id="rId8"/>
    <p:sldLayoutId id="2147484879" r:id="rId9"/>
    <p:sldLayoutId id="2147484880" r:id="rId10"/>
    <p:sldLayoutId id="2147484881" r:id="rId11"/>
  </p:sldLayoutIdLst>
  <p:hf hdr="0" ftr="0" dt="0"/>
  <p:txStyles>
    <p:titleStyle>
      <a:lvl1pPr algn="l" rtl="0" eaLnBrk="1" latinLnBrk="1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1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1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1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mailto:kor-tech@hanmail.net" TargetMode="External"/><Relationship Id="rId7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jpeg"/><Relationship Id="rId10" Type="http://schemas.openxmlformats.org/officeDocument/2006/relationships/image" Target="../media/image23.png"/><Relationship Id="rId4" Type="http://schemas.openxmlformats.org/officeDocument/2006/relationships/image" Target="../media/image17.jpeg"/><Relationship Id="rId9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Line 14"/>
          <p:cNvSpPr>
            <a:spLocks noChangeShapeType="1"/>
          </p:cNvSpPr>
          <p:nvPr/>
        </p:nvSpPr>
        <p:spPr bwMode="auto">
          <a:xfrm>
            <a:off x="431992" y="1857364"/>
            <a:ext cx="8305800" cy="0"/>
          </a:xfrm>
          <a:prstGeom prst="line">
            <a:avLst/>
          </a:prstGeom>
          <a:noFill/>
          <a:ln w="76200" cap="rnd">
            <a:solidFill>
              <a:srgbClr val="003366"/>
            </a:solidFill>
            <a:prstDash val="sysDot"/>
            <a:miter lim="800000"/>
            <a:headEnd/>
            <a:tailEnd/>
          </a:ln>
        </p:spPr>
        <p:txBody>
          <a:bodyPr wrap="none"/>
          <a:lstStyle/>
          <a:p>
            <a:endParaRPr lang="ko-KR" altLang="en-US" dirty="0"/>
          </a:p>
        </p:txBody>
      </p:sp>
      <p:sp>
        <p:nvSpPr>
          <p:cNvPr id="16" name="직사각형 15"/>
          <p:cNvSpPr/>
          <p:nvPr/>
        </p:nvSpPr>
        <p:spPr bwMode="auto">
          <a:xfrm>
            <a:off x="-2112934" y="2240869"/>
            <a:ext cx="12311996" cy="23762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6000" dirty="0">
                <a:solidFill>
                  <a:schemeClr val="tx1"/>
                </a:solidFill>
                <a:latin typeface="HY동녘B" pitchFamily="18" charset="-127"/>
                <a:ea typeface="HY동녘B" pitchFamily="18" charset="-127"/>
              </a:rPr>
              <a:t>    </a:t>
            </a:r>
            <a:r>
              <a:rPr lang="ko-KR" altLang="en-US" sz="4800" dirty="0">
                <a:solidFill>
                  <a:schemeClr val="tx1"/>
                </a:solidFill>
                <a:latin typeface="HY동녘B" pitchFamily="18" charset="-127"/>
                <a:ea typeface="HY동녘B" pitchFamily="18" charset="-127"/>
              </a:rPr>
              <a:t>고 </a:t>
            </a:r>
            <a:r>
              <a:rPr lang="ko-KR" altLang="en-US" sz="4800" dirty="0" err="1">
                <a:solidFill>
                  <a:schemeClr val="tx1"/>
                </a:solidFill>
                <a:latin typeface="HY동녘B" pitchFamily="18" charset="-127"/>
                <a:ea typeface="HY동녘B" pitchFamily="18" charset="-127"/>
              </a:rPr>
              <a:t>려</a:t>
            </a:r>
            <a:r>
              <a:rPr lang="ko-KR" altLang="en-US" sz="4800" dirty="0">
                <a:solidFill>
                  <a:schemeClr val="tx1"/>
                </a:solidFill>
                <a:latin typeface="HY동녘B" pitchFamily="18" charset="-127"/>
                <a:ea typeface="HY동녘B" pitchFamily="18" charset="-127"/>
              </a:rPr>
              <a:t> 테 크  회 사 소 개 서</a:t>
            </a: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072723-B047-42CD-803F-FD2BECEB511A}" type="slidenum">
              <a:rPr lang="en-US" altLang="ko-KR" smtClean="0"/>
              <a:pPr>
                <a:defRPr/>
              </a:pPr>
              <a:t>1</a:t>
            </a:fld>
            <a:endParaRPr lang="en-US" altLang="ko-KR" dirty="0"/>
          </a:p>
        </p:txBody>
      </p:sp>
      <p:sp>
        <p:nvSpPr>
          <p:cNvPr id="15" name="날짜 개체 틀 7"/>
          <p:cNvSpPr txBox="1">
            <a:spLocks/>
          </p:cNvSpPr>
          <p:nvPr/>
        </p:nvSpPr>
        <p:spPr>
          <a:xfrm>
            <a:off x="5214942" y="285728"/>
            <a:ext cx="2777496" cy="365760"/>
          </a:xfrm>
          <a:prstGeom prst="rect">
            <a:avLst/>
          </a:prstGeom>
        </p:spPr>
        <p:txBody>
          <a:bodyPr vert="horz" anchor="b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체" pitchFamily="49" charset="-127"/>
              <a:ea typeface="굴림체" pitchFamily="49" charset="-127"/>
              <a:cs typeface="+mn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1880" y="442821"/>
            <a:ext cx="2232248" cy="1144448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16416" y="6284778"/>
            <a:ext cx="513736" cy="45361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/>
        </p:nvSpPr>
        <p:spPr bwMode="auto">
          <a:xfrm>
            <a:off x="1116013" y="285750"/>
            <a:ext cx="4032250" cy="1127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3600" dirty="0">
              <a:solidFill>
                <a:schemeClr val="tx1"/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072723-B047-42CD-803F-FD2BECEB511A}" type="slidenum">
              <a:rPr lang="en-US" altLang="ko-KR" smtClean="0"/>
              <a:pPr>
                <a:defRPr/>
              </a:pPr>
              <a:t>2</a:t>
            </a:fld>
            <a:endParaRPr lang="en-US" altLang="ko-KR" dirty="0"/>
          </a:p>
        </p:txBody>
      </p:sp>
      <p:sp>
        <p:nvSpPr>
          <p:cNvPr id="18" name="날짜 개체 틀 7"/>
          <p:cNvSpPr txBox="1">
            <a:spLocks/>
          </p:cNvSpPr>
          <p:nvPr/>
        </p:nvSpPr>
        <p:spPr>
          <a:xfrm>
            <a:off x="5214942" y="285728"/>
            <a:ext cx="2777496" cy="365760"/>
          </a:xfrm>
          <a:prstGeom prst="rect">
            <a:avLst/>
          </a:prstGeom>
        </p:spPr>
        <p:txBody>
          <a:bodyPr vert="horz" anchor="b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체" pitchFamily="49" charset="-127"/>
              <a:ea typeface="굴림체" pitchFamily="49" charset="-127"/>
              <a:cs typeface="+mn-cs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16416" y="6284778"/>
            <a:ext cx="513736" cy="453610"/>
          </a:xfrm>
          <a:prstGeom prst="rect">
            <a:avLst/>
          </a:prstGeom>
        </p:spPr>
      </p:pic>
      <p:grpSp>
        <p:nvGrpSpPr>
          <p:cNvPr id="20" name="그룹 20"/>
          <p:cNvGrpSpPr>
            <a:grpSpLocks/>
          </p:cNvGrpSpPr>
          <p:nvPr/>
        </p:nvGrpSpPr>
        <p:grpSpPr bwMode="auto">
          <a:xfrm>
            <a:off x="214313" y="115888"/>
            <a:ext cx="6737388" cy="5690883"/>
            <a:chOff x="214282" y="115474"/>
            <a:chExt cx="6737430" cy="5691257"/>
          </a:xfrm>
        </p:grpSpPr>
        <p:sp>
          <p:nvSpPr>
            <p:cNvPr id="21" name="줄무늬가 있는 오른쪽 화살표 20"/>
            <p:cNvSpPr/>
            <p:nvPr/>
          </p:nvSpPr>
          <p:spPr>
            <a:xfrm rot="3161484">
              <a:off x="2822339" y="2642411"/>
              <a:ext cx="5548025" cy="494152"/>
            </a:xfrm>
            <a:prstGeom prst="stripedRightArrow">
              <a:avLst>
                <a:gd name="adj1" fmla="val 21141"/>
                <a:gd name="adj2" fmla="val 50000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ffectLst>
              <a:softEdge rad="12700"/>
            </a:effectLst>
            <a:scene3d>
              <a:camera prst="perspectiveHeroicExtreme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/>
            </a:p>
          </p:txBody>
        </p:sp>
        <p:grpSp>
          <p:nvGrpSpPr>
            <p:cNvPr id="22" name="그룹 17"/>
            <p:cNvGrpSpPr/>
            <p:nvPr/>
          </p:nvGrpSpPr>
          <p:grpSpPr>
            <a:xfrm rot="261805">
              <a:off x="1879614" y="1344538"/>
              <a:ext cx="5072098" cy="4462193"/>
              <a:chOff x="1857356" y="1357298"/>
              <a:chExt cx="5072098" cy="4462193"/>
            </a:xfrm>
            <a:solidFill>
              <a:schemeClr val="bg2">
                <a:lumMod val="50000"/>
              </a:schemeClr>
            </a:solidFill>
            <a:scene3d>
              <a:camera prst="perspectiveContrastingRightFacing"/>
              <a:lightRig rig="threePt" dir="t"/>
            </a:scene3d>
          </p:grpSpPr>
          <p:sp>
            <p:nvSpPr>
              <p:cNvPr id="27" name="Text Box 21"/>
              <p:cNvSpPr txBox="1">
                <a:spLocks noChangeArrowheads="1"/>
              </p:cNvSpPr>
              <p:nvPr/>
            </p:nvSpPr>
            <p:spPr bwMode="auto">
              <a:xfrm>
                <a:off x="1857356" y="1357298"/>
                <a:ext cx="2143140" cy="46166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>
                <a:softEdge rad="127000"/>
              </a:effec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defRPr/>
                </a:pPr>
                <a:r>
                  <a:rPr lang="en-US" altLang="ko-KR" sz="2400" b="0" dirty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+mj-ea"/>
                    <a:ea typeface="+mj-ea"/>
                  </a:rPr>
                  <a:t>1. </a:t>
                </a:r>
                <a:r>
                  <a:rPr lang="ko-KR" altLang="en-US" sz="2400" b="0" dirty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+mj-ea"/>
                    <a:ea typeface="+mj-ea"/>
                  </a:rPr>
                  <a:t>인 사 말 </a:t>
                </a:r>
                <a:endParaRPr lang="en-US" altLang="ko-KR" sz="2400" b="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28" name="Text Box 21"/>
              <p:cNvSpPr txBox="1">
                <a:spLocks noChangeArrowheads="1"/>
              </p:cNvSpPr>
              <p:nvPr/>
            </p:nvSpPr>
            <p:spPr bwMode="auto">
              <a:xfrm>
                <a:off x="2214546" y="1928802"/>
                <a:ext cx="2143140" cy="46166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>
                <a:softEdge rad="127000"/>
              </a:effec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defRPr/>
                </a:pPr>
                <a:r>
                  <a:rPr lang="en-US" altLang="ko-KR" sz="2400" b="0" dirty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+mj-ea"/>
                    <a:ea typeface="+mj-ea"/>
                  </a:rPr>
                  <a:t>2. </a:t>
                </a:r>
                <a:r>
                  <a:rPr lang="ko-KR" altLang="en-US" sz="2400" b="0" dirty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+mj-ea"/>
                    <a:ea typeface="+mj-ea"/>
                  </a:rPr>
                  <a:t>경 영 이 념</a:t>
                </a:r>
                <a:endParaRPr lang="en-US" altLang="ko-KR" sz="2400" b="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29" name="Text Box 21"/>
              <p:cNvSpPr txBox="1">
                <a:spLocks noChangeArrowheads="1"/>
              </p:cNvSpPr>
              <p:nvPr/>
            </p:nvSpPr>
            <p:spPr bwMode="auto">
              <a:xfrm>
                <a:off x="2643174" y="2500306"/>
                <a:ext cx="2143140" cy="46166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>
                <a:softEdge rad="127000"/>
              </a:effec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defRPr/>
                </a:pPr>
                <a:r>
                  <a:rPr lang="en-US" altLang="ko-KR" sz="2400" b="0" dirty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+mj-ea"/>
                    <a:ea typeface="+mj-ea"/>
                  </a:rPr>
                  <a:t>3. </a:t>
                </a:r>
                <a:r>
                  <a:rPr lang="ko-KR" altLang="en-US" sz="2400" b="0" dirty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+mj-ea"/>
                    <a:ea typeface="+mj-ea"/>
                  </a:rPr>
                  <a:t>회 사 소 개</a:t>
                </a:r>
                <a:endParaRPr lang="en-US" altLang="ko-KR" sz="2400" b="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30" name="Text Box 21"/>
              <p:cNvSpPr txBox="1">
                <a:spLocks noChangeArrowheads="1"/>
              </p:cNvSpPr>
              <p:nvPr/>
            </p:nvSpPr>
            <p:spPr bwMode="auto">
              <a:xfrm>
                <a:off x="3071802" y="3071810"/>
                <a:ext cx="2143140" cy="46166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>
                <a:softEdge rad="127000"/>
              </a:effec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defRPr/>
                </a:pPr>
                <a:r>
                  <a:rPr lang="en-US" altLang="ko-KR" sz="2400" b="0" dirty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+mj-ea"/>
                    <a:ea typeface="+mj-ea"/>
                  </a:rPr>
                  <a:t>4. </a:t>
                </a:r>
                <a:r>
                  <a:rPr lang="ko-KR" altLang="en-US" sz="2400" b="0" dirty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+mj-ea"/>
                    <a:ea typeface="+mj-ea"/>
                  </a:rPr>
                  <a:t>회 사 연 혁</a:t>
                </a:r>
                <a:endParaRPr lang="en-US" altLang="ko-KR" sz="2400" b="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31" name="Text Box 21"/>
              <p:cNvSpPr txBox="1">
                <a:spLocks noChangeArrowheads="1"/>
              </p:cNvSpPr>
              <p:nvPr/>
            </p:nvSpPr>
            <p:spPr bwMode="auto">
              <a:xfrm>
                <a:off x="3500430" y="3643314"/>
                <a:ext cx="2143140" cy="46166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>
                <a:softEdge rad="127000"/>
              </a:effec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defRPr/>
                </a:pPr>
                <a:r>
                  <a:rPr lang="en-US" altLang="ko-KR" sz="2400" b="0" dirty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+mj-ea"/>
                    <a:ea typeface="+mj-ea"/>
                  </a:rPr>
                  <a:t>5. </a:t>
                </a:r>
                <a:r>
                  <a:rPr lang="ko-KR" altLang="en-US" sz="2400" b="0" dirty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+mj-ea"/>
                    <a:ea typeface="+mj-ea"/>
                  </a:rPr>
                  <a:t>조 직 현 황 </a:t>
                </a:r>
                <a:endParaRPr lang="en-US" altLang="ko-KR" sz="2400" b="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32" name="Text Box 21"/>
              <p:cNvSpPr txBox="1">
                <a:spLocks noChangeArrowheads="1"/>
              </p:cNvSpPr>
              <p:nvPr/>
            </p:nvSpPr>
            <p:spPr bwMode="auto">
              <a:xfrm>
                <a:off x="3929058" y="4214818"/>
                <a:ext cx="2143140" cy="46166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>
                <a:softEdge rad="127000"/>
              </a:effec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defRPr/>
                </a:pPr>
                <a:r>
                  <a:rPr lang="en-US" altLang="ko-KR" sz="2400" b="0" dirty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+mj-ea"/>
                    <a:ea typeface="+mj-ea"/>
                  </a:rPr>
                  <a:t>6. </a:t>
                </a:r>
                <a:r>
                  <a:rPr lang="ko-KR" altLang="en-US" sz="2400" b="0" dirty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+mj-ea"/>
                    <a:ea typeface="+mj-ea"/>
                  </a:rPr>
                  <a:t>고 객 사 </a:t>
                </a:r>
                <a:endParaRPr lang="en-US" altLang="ko-KR" sz="2400" b="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33" name="Text Box 21"/>
              <p:cNvSpPr txBox="1">
                <a:spLocks noChangeArrowheads="1"/>
              </p:cNvSpPr>
              <p:nvPr/>
            </p:nvSpPr>
            <p:spPr bwMode="auto">
              <a:xfrm>
                <a:off x="4357686" y="4786322"/>
                <a:ext cx="2143140" cy="46166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>
                <a:softEdge rad="127000"/>
              </a:effec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defRPr/>
                </a:pPr>
                <a:r>
                  <a:rPr lang="en-US" altLang="ko-KR" sz="2400" b="0" dirty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+mj-ea"/>
                    <a:ea typeface="+mj-ea"/>
                  </a:rPr>
                  <a:t>7. </a:t>
                </a:r>
                <a:r>
                  <a:rPr lang="ko-KR" altLang="en-US" sz="2400" b="0" dirty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+mj-ea"/>
                    <a:ea typeface="+mj-ea"/>
                  </a:rPr>
                  <a:t>설 비 현 황 </a:t>
                </a:r>
                <a:endParaRPr lang="en-US" altLang="ko-KR" sz="2400" b="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34" name="Text Box 21"/>
              <p:cNvSpPr txBox="1">
                <a:spLocks noChangeArrowheads="1"/>
              </p:cNvSpPr>
              <p:nvPr/>
            </p:nvSpPr>
            <p:spPr bwMode="auto">
              <a:xfrm>
                <a:off x="4786314" y="5357826"/>
                <a:ext cx="2143140" cy="46166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>
                <a:softEdge rad="127000"/>
              </a:effec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defRPr/>
                </a:pPr>
                <a:r>
                  <a:rPr lang="en-US" altLang="ko-KR" sz="2400" b="0" dirty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+mj-ea"/>
                    <a:ea typeface="+mj-ea"/>
                  </a:rPr>
                  <a:t>8. PROCESS</a:t>
                </a:r>
              </a:p>
            </p:txBody>
          </p:sp>
        </p:grpSp>
        <p:grpSp>
          <p:nvGrpSpPr>
            <p:cNvPr id="23" name="그룹 18"/>
            <p:cNvGrpSpPr/>
            <p:nvPr/>
          </p:nvGrpSpPr>
          <p:grpSpPr>
            <a:xfrm>
              <a:off x="214282" y="142852"/>
              <a:ext cx="3143272" cy="714380"/>
              <a:chOff x="5572132" y="1643050"/>
              <a:chExt cx="3143272" cy="714380"/>
            </a:xfrm>
            <a:solidFill>
              <a:schemeClr val="bg2">
                <a:lumMod val="90000"/>
              </a:schemeClr>
            </a:solidFill>
          </p:grpSpPr>
          <p:sp>
            <p:nvSpPr>
              <p:cNvPr id="25" name="순서도: 수행의 시작/종료 24"/>
              <p:cNvSpPr/>
              <p:nvPr/>
            </p:nvSpPr>
            <p:spPr>
              <a:xfrm>
                <a:off x="5572132" y="1643050"/>
                <a:ext cx="3143272" cy="714380"/>
              </a:xfrm>
              <a:prstGeom prst="flowChartTerminator">
                <a:avLst/>
              </a:prstGeom>
              <a:grpFill/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altLang="ko-KR" sz="2400" dirty="0"/>
                  <a:t>Contents</a:t>
                </a:r>
                <a:endParaRPr lang="ko-KR" altLang="en-US" sz="2400" dirty="0"/>
              </a:p>
            </p:txBody>
          </p:sp>
          <p:sp>
            <p:nvSpPr>
              <p:cNvPr id="26" name="타원 25"/>
              <p:cNvSpPr/>
              <p:nvPr/>
            </p:nvSpPr>
            <p:spPr>
              <a:xfrm>
                <a:off x="5643570" y="1714488"/>
                <a:ext cx="571504" cy="57150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sz="3200" dirty="0">
                    <a:solidFill>
                      <a:schemeClr val="bg1"/>
                    </a:solidFill>
                  </a:rPr>
                  <a:t>☆</a:t>
                </a:r>
              </a:p>
            </p:txBody>
          </p:sp>
        </p:grp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직사각형 33"/>
          <p:cNvSpPr/>
          <p:nvPr/>
        </p:nvSpPr>
        <p:spPr bwMode="auto">
          <a:xfrm>
            <a:off x="1116013" y="285750"/>
            <a:ext cx="4032250" cy="1127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3600" dirty="0">
              <a:solidFill>
                <a:schemeClr val="tx1"/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25" name="슬라이드 번호 개체 틀 2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072723-B047-42CD-803F-FD2BECEB511A}" type="slidenum">
              <a:rPr lang="en-US" altLang="ko-KR" smtClean="0"/>
              <a:pPr>
                <a:defRPr/>
              </a:pPr>
              <a:t>3</a:t>
            </a:fld>
            <a:endParaRPr lang="en-US" altLang="ko-KR" dirty="0"/>
          </a:p>
        </p:txBody>
      </p:sp>
      <p:sp>
        <p:nvSpPr>
          <p:cNvPr id="30" name="날짜 개체 틀 7"/>
          <p:cNvSpPr txBox="1">
            <a:spLocks/>
          </p:cNvSpPr>
          <p:nvPr/>
        </p:nvSpPr>
        <p:spPr>
          <a:xfrm>
            <a:off x="5214942" y="285728"/>
            <a:ext cx="2777496" cy="365760"/>
          </a:xfrm>
          <a:prstGeom prst="rect">
            <a:avLst/>
          </a:prstGeom>
        </p:spPr>
        <p:txBody>
          <a:bodyPr vert="horz" anchor="b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체" pitchFamily="49" charset="-127"/>
              <a:ea typeface="굴림체" pitchFamily="49" charset="-127"/>
              <a:cs typeface="+mn-cs"/>
            </a:endParaRPr>
          </a:p>
        </p:txBody>
      </p:sp>
      <p:grpSp>
        <p:nvGrpSpPr>
          <p:cNvPr id="5" name="그룹 11"/>
          <p:cNvGrpSpPr>
            <a:grpSpLocks/>
          </p:cNvGrpSpPr>
          <p:nvPr/>
        </p:nvGrpSpPr>
        <p:grpSpPr bwMode="auto">
          <a:xfrm>
            <a:off x="264320" y="8731"/>
            <a:ext cx="8286750" cy="2124492"/>
            <a:chOff x="214282" y="142852"/>
            <a:chExt cx="8286801" cy="2124506"/>
          </a:xfrm>
        </p:grpSpPr>
        <p:grpSp>
          <p:nvGrpSpPr>
            <p:cNvPr id="6" name="그룹 5"/>
            <p:cNvGrpSpPr>
              <a:grpSpLocks/>
            </p:cNvGrpSpPr>
            <p:nvPr/>
          </p:nvGrpSpPr>
          <p:grpSpPr bwMode="auto">
            <a:xfrm>
              <a:off x="357188" y="1214438"/>
              <a:ext cx="8143895" cy="1052920"/>
              <a:chOff x="357158" y="1214422"/>
              <a:chExt cx="8143897" cy="1053056"/>
            </a:xfrm>
          </p:grpSpPr>
          <p:sp>
            <p:nvSpPr>
              <p:cNvPr id="11" name="Text Box 21"/>
              <p:cNvSpPr txBox="1">
                <a:spLocks noChangeArrowheads="1"/>
              </p:cNvSpPr>
              <p:nvPr/>
            </p:nvSpPr>
            <p:spPr bwMode="auto">
              <a:xfrm>
                <a:off x="357158" y="1214422"/>
                <a:ext cx="7929562" cy="4619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kumimoji="1" sz="13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1pPr>
                <a:lvl2pPr marL="742950" indent="-285750" eaLnBrk="0" hangingPunct="0">
                  <a:defRPr kumimoji="1" sz="13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2pPr>
                <a:lvl3pPr marL="1143000" indent="-228600" eaLnBrk="0" hangingPunct="0">
                  <a:defRPr kumimoji="1" sz="13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3pPr>
                <a:lvl4pPr marL="1600200" indent="-228600" eaLnBrk="0" hangingPunct="0">
                  <a:defRPr kumimoji="1" sz="13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4pPr>
                <a:lvl5pPr marL="2057400" indent="-228600" eaLnBrk="0" hangingPunct="0">
                  <a:defRPr kumimoji="1" sz="13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3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3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3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3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</a:pPr>
                <a:endParaRPr lang="en-US" altLang="ko-KR" sz="2400" dirty="0">
                  <a:solidFill>
                    <a:srgbClr val="0000CC"/>
                  </a:solidFill>
                  <a:latin typeface="HY궁서B" panose="02030600000101010101" pitchFamily="18" charset="-127"/>
                  <a:ea typeface="HY궁서B" panose="02030600000101010101" pitchFamily="18" charset="-127"/>
                </a:endParaRPr>
              </a:p>
            </p:txBody>
          </p:sp>
          <p:sp>
            <p:nvSpPr>
              <p:cNvPr id="12" name="Text Box 21"/>
              <p:cNvSpPr txBox="1">
                <a:spLocks noChangeArrowheads="1"/>
              </p:cNvSpPr>
              <p:nvPr/>
            </p:nvSpPr>
            <p:spPr bwMode="auto">
              <a:xfrm>
                <a:off x="571441" y="1928878"/>
                <a:ext cx="7929614" cy="3386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defRPr/>
                </a:pPr>
                <a:endParaRPr lang="en-US" altLang="ko-KR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궁서B" pitchFamily="18" charset="-127"/>
                  <a:ea typeface="HY궁서B" pitchFamily="18" charset="-127"/>
                </a:endParaRPr>
              </a:p>
            </p:txBody>
          </p:sp>
        </p:grpSp>
        <p:grpSp>
          <p:nvGrpSpPr>
            <p:cNvPr id="7" name="그룹 6"/>
            <p:cNvGrpSpPr/>
            <p:nvPr/>
          </p:nvGrpSpPr>
          <p:grpSpPr>
            <a:xfrm>
              <a:off x="214282" y="142852"/>
              <a:ext cx="4214842" cy="714380"/>
              <a:chOff x="5572132" y="1643050"/>
              <a:chExt cx="3143272" cy="714380"/>
            </a:xfrm>
            <a:solidFill>
              <a:schemeClr val="bg2">
                <a:lumMod val="90000"/>
              </a:schemeClr>
            </a:solidFill>
          </p:grpSpPr>
          <p:sp>
            <p:nvSpPr>
              <p:cNvPr id="9" name="순서도: 수행의 시작/종료 8"/>
              <p:cNvSpPr/>
              <p:nvPr/>
            </p:nvSpPr>
            <p:spPr>
              <a:xfrm>
                <a:off x="5572132" y="1643050"/>
                <a:ext cx="3143272" cy="714380"/>
              </a:xfrm>
              <a:prstGeom prst="flowChartTerminator">
                <a:avLst/>
              </a:prstGeom>
              <a:grpFill/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sz="2400" dirty="0">
                    <a:latin typeface="HyhwpEQ" pitchFamily="18" charset="-127"/>
                    <a:ea typeface="HyhwpEQ" pitchFamily="18" charset="-127"/>
                  </a:rPr>
                  <a:t>인 사 말</a:t>
                </a:r>
              </a:p>
            </p:txBody>
          </p:sp>
          <p:sp>
            <p:nvSpPr>
              <p:cNvPr id="10" name="타원 9"/>
              <p:cNvSpPr/>
              <p:nvPr/>
            </p:nvSpPr>
            <p:spPr>
              <a:xfrm>
                <a:off x="5678684" y="1714488"/>
                <a:ext cx="532758" cy="571504"/>
              </a:xfrm>
              <a:prstGeom prst="ellipse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altLang="ko-KR" sz="3200" dirty="0">
                    <a:solidFill>
                      <a:schemeClr val="bg1"/>
                    </a:solidFill>
                    <a:latin typeface="HY궁서B" pitchFamily="18" charset="-127"/>
                    <a:ea typeface="HY궁서B" pitchFamily="18" charset="-127"/>
                  </a:rPr>
                  <a:t>1</a:t>
                </a:r>
                <a:endParaRPr lang="ko-KR" altLang="en-US" sz="3200" dirty="0">
                  <a:solidFill>
                    <a:schemeClr val="bg1"/>
                  </a:solidFill>
                  <a:latin typeface="HY궁서B" pitchFamily="18" charset="-127"/>
                  <a:ea typeface="HY궁서B" pitchFamily="18" charset="-127"/>
                </a:endParaRPr>
              </a:p>
            </p:txBody>
          </p:sp>
        </p:grpSp>
      </p:grpSp>
      <p:pic>
        <p:nvPicPr>
          <p:cNvPr id="13" name="그림 1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16416" y="6284778"/>
            <a:ext cx="513736" cy="453610"/>
          </a:xfrm>
          <a:prstGeom prst="rect">
            <a:avLst/>
          </a:prstGeom>
        </p:spPr>
      </p:pic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447830" y="1311260"/>
            <a:ext cx="7929511" cy="4566012"/>
          </a:xfrm>
          <a:prstGeom prst="rect">
            <a:avLst/>
          </a:prstGeom>
        </p:spPr>
        <p:txBody>
          <a:bodyPr/>
          <a:lstStyle>
            <a:lvl1pPr marL="365760" indent="-256032" algn="l" rtl="0" eaLnBrk="1" latinLnBrk="1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1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1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1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1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1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1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1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1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fontAlgn="auto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ko-KR" altLang="en-US" sz="1600" dirty="0"/>
              <a:t>안녕하세요 </a:t>
            </a:r>
            <a:r>
              <a:rPr lang="ko-KR" altLang="en-US" sz="1600" dirty="0" err="1"/>
              <a:t>고려테크입니다</a:t>
            </a:r>
            <a:r>
              <a:rPr lang="en-US" altLang="ko-KR" sz="1600" dirty="0"/>
              <a:t>.</a:t>
            </a:r>
          </a:p>
          <a:p>
            <a:pPr fontAlgn="auto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ko-KR" sz="1600" dirty="0"/>
          </a:p>
          <a:p>
            <a:pPr fontAlgn="auto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ko-KR" altLang="en-US" sz="1600" dirty="0"/>
              <a:t>저희 고려 </a:t>
            </a:r>
            <a:r>
              <a:rPr lang="ko-KR" altLang="en-US" sz="1600" dirty="0" err="1"/>
              <a:t>테크</a:t>
            </a:r>
            <a:r>
              <a:rPr lang="ko-KR" altLang="en-US" sz="1600" b="1" dirty="0" err="1"/>
              <a:t>는</a:t>
            </a:r>
            <a:r>
              <a:rPr lang="ko-KR" altLang="en-US" sz="1600" b="1" dirty="0"/>
              <a:t>  금형 전문 기술 </a:t>
            </a:r>
            <a:r>
              <a:rPr lang="ko-KR" altLang="en-US" sz="1600" dirty="0"/>
              <a:t>및 </a:t>
            </a:r>
            <a:r>
              <a:rPr lang="en-US" altLang="ko-KR" sz="1600" dirty="0"/>
              <a:t>KNOW HOW</a:t>
            </a:r>
            <a:r>
              <a:rPr lang="ko-KR" altLang="en-US" sz="1600" dirty="0"/>
              <a:t>를</a:t>
            </a:r>
            <a:r>
              <a:rPr lang="ko-KR" altLang="en-US" sz="1600" b="1" dirty="0"/>
              <a:t> 바탕으로 </a:t>
            </a:r>
            <a:r>
              <a:rPr lang="en-US" altLang="ko-KR" sz="1600" b="1" dirty="0"/>
              <a:t>2019</a:t>
            </a:r>
            <a:r>
              <a:rPr lang="ko-KR" altLang="en-US" sz="1600" b="1" dirty="0"/>
              <a:t>년 </a:t>
            </a:r>
            <a:r>
              <a:rPr lang="ko-KR" altLang="en-US" sz="1600" dirty="0"/>
              <a:t>설</a:t>
            </a:r>
            <a:r>
              <a:rPr lang="ko-KR" altLang="en-US" sz="1600" b="1" dirty="0"/>
              <a:t>립</a:t>
            </a:r>
            <a:r>
              <a:rPr lang="en-US" altLang="ko-KR" sz="1600" b="1" dirty="0"/>
              <a:t>,</a:t>
            </a:r>
          </a:p>
          <a:p>
            <a:pPr fontAlgn="auto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ko-KR" sz="1600" b="1" dirty="0"/>
          </a:p>
          <a:p>
            <a:pPr fontAlgn="auto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ko-KR" altLang="en-US" sz="1600" dirty="0"/>
              <a:t>의료기기</a:t>
            </a:r>
            <a:r>
              <a:rPr lang="en-US" altLang="ko-KR" sz="1600" dirty="0"/>
              <a:t>,</a:t>
            </a:r>
            <a:r>
              <a:rPr lang="ko-KR" altLang="en-US" sz="1600" dirty="0"/>
              <a:t>전장 및 휴대폰 부품</a:t>
            </a:r>
            <a:r>
              <a:rPr lang="en-US" altLang="ko-KR" sz="1600" dirty="0"/>
              <a:t>,</a:t>
            </a:r>
            <a:r>
              <a:rPr lang="ko-KR" altLang="en-US" sz="1600" dirty="0"/>
              <a:t> 반도체 금형을 제작하는 정밀금형 업체입니다</a:t>
            </a:r>
            <a:r>
              <a:rPr lang="en-US" altLang="ko-KR" sz="1600" dirty="0"/>
              <a:t>.</a:t>
            </a:r>
          </a:p>
          <a:p>
            <a:pPr fontAlgn="auto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ko-KR" altLang="en-US" sz="1600" b="1" dirty="0"/>
              <a:t>  </a:t>
            </a:r>
            <a:endParaRPr lang="en-US" altLang="ko-KR" sz="1600" b="1" dirty="0"/>
          </a:p>
          <a:p>
            <a:pPr fontAlgn="auto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ko-KR" altLang="en-US" sz="1600" b="1" dirty="0"/>
              <a:t>최고의 금형 기술 경쟁력을 바탕으로</a:t>
            </a:r>
            <a:endParaRPr lang="en-US" altLang="ko-KR" sz="1600" dirty="0"/>
          </a:p>
          <a:p>
            <a:pPr fontAlgn="auto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ko-KR" sz="1600" b="1" dirty="0"/>
          </a:p>
          <a:p>
            <a:pPr fontAlgn="auto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ko-KR" altLang="en-US" sz="1600" b="1" dirty="0"/>
              <a:t>제품 품질 </a:t>
            </a:r>
            <a:r>
              <a:rPr lang="ko-KR" altLang="en-US" sz="1600" dirty="0"/>
              <a:t>및</a:t>
            </a:r>
            <a:r>
              <a:rPr lang="ko-KR" altLang="en-US" sz="1600" b="1" dirty="0"/>
              <a:t> 납기 가격 경쟁력에서 고객에게  빠른 대응 할 수 있는 </a:t>
            </a:r>
            <a:endParaRPr lang="en-US" altLang="ko-KR" sz="1600" b="1" dirty="0"/>
          </a:p>
          <a:p>
            <a:pPr fontAlgn="auto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ko-KR" sz="1600" dirty="0"/>
          </a:p>
          <a:p>
            <a:pPr fontAlgn="auto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ko-KR" altLang="en-US" sz="1600" dirty="0"/>
              <a:t>업체로</a:t>
            </a:r>
            <a:r>
              <a:rPr lang="ko-KR" altLang="en-US" sz="1600" b="1" dirty="0"/>
              <a:t> 고객 만족과 이익 실현을 이루기 위해 최선을 다 할 것을 약속 드립니다</a:t>
            </a:r>
            <a:r>
              <a:rPr lang="en-US" altLang="ko-KR" sz="1600" b="1" dirty="0"/>
              <a:t>.</a:t>
            </a:r>
            <a:r>
              <a:rPr lang="ko-KR" altLang="en-US" sz="1600" b="1" dirty="0"/>
              <a:t> </a:t>
            </a:r>
            <a:endParaRPr lang="en-US" altLang="ko-KR" sz="1600" b="1" dirty="0"/>
          </a:p>
          <a:p>
            <a:pPr fontAlgn="auto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ko-KR" sz="1600" dirty="0"/>
          </a:p>
          <a:p>
            <a:pPr fontAlgn="auto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ko-KR" altLang="en-US" sz="1600" dirty="0"/>
              <a:t>꺼지지 않은 열정으로 미래를 만들어 가는 젊은 회사</a:t>
            </a:r>
            <a:endParaRPr lang="en-US" altLang="ko-KR" sz="1600" dirty="0"/>
          </a:p>
          <a:p>
            <a:pPr fontAlgn="auto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ko-KR" sz="1600" b="1" dirty="0"/>
          </a:p>
          <a:p>
            <a:pPr fontAlgn="auto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ko-KR" altLang="en-US" sz="1600" dirty="0"/>
              <a:t> </a:t>
            </a:r>
            <a:r>
              <a:rPr lang="ko-KR" altLang="en-US" sz="1600" dirty="0" err="1"/>
              <a:t>고려테크에</a:t>
            </a:r>
            <a:r>
              <a:rPr lang="ko-KR" altLang="en-US" sz="1600" dirty="0"/>
              <a:t> 관심과 성원을 보내주시는 모든 분께 감사드리며 </a:t>
            </a:r>
            <a:endParaRPr lang="en-US" altLang="ko-KR" sz="1600" dirty="0"/>
          </a:p>
          <a:p>
            <a:pPr fontAlgn="auto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ko-KR" sz="1600" dirty="0"/>
          </a:p>
          <a:p>
            <a:pPr fontAlgn="auto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ko-KR" altLang="en-US" sz="1600" dirty="0"/>
              <a:t>회사 발전</a:t>
            </a:r>
            <a:r>
              <a:rPr lang="ko-KR" altLang="en-US" sz="1600" b="1" dirty="0"/>
              <a:t>과 행복을 기원합니다</a:t>
            </a:r>
            <a:r>
              <a:rPr lang="en-US" altLang="ko-KR" sz="1600" b="1" dirty="0"/>
              <a:t>.</a:t>
            </a:r>
            <a:r>
              <a:rPr lang="ko-KR" altLang="en-US" sz="2400" b="1" dirty="0">
                <a:latin typeface="한컴 쿨재즈 M" panose="02020603020101020101" pitchFamily="18" charset="-127"/>
              </a:rPr>
              <a:t>                     </a:t>
            </a:r>
            <a:endParaRPr lang="en-US" altLang="ko-KR" sz="2400" b="1" dirty="0">
              <a:latin typeface="한컴 쿨재즈 M" panose="02020603020101020101" pitchFamily="18" charset="-127"/>
            </a:endParaRPr>
          </a:p>
          <a:p>
            <a:pPr fontAlgn="auto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ko-KR" altLang="en-US" sz="2400" b="1" dirty="0">
                <a:latin typeface="한컴 쿨재즈 M" panose="02020603020101020101" pitchFamily="18" charset="-127"/>
              </a:rPr>
              <a:t>                                         </a:t>
            </a:r>
            <a:endParaRPr lang="en-US" altLang="ko-KR" sz="2400" b="1" dirty="0">
              <a:latin typeface="한컴 쿨재즈 M" panose="02020603020101020101" pitchFamily="18" charset="-127"/>
            </a:endParaRPr>
          </a:p>
          <a:p>
            <a:pPr fontAlgn="auto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ko-KR" sz="2400" dirty="0">
                <a:latin typeface="한컴 쿨재즈 M" panose="02020603020101020101" pitchFamily="18" charset="-127"/>
              </a:rPr>
              <a:t>                                          </a:t>
            </a:r>
            <a:r>
              <a:rPr lang="ko-KR" altLang="en-US" sz="2400" b="1" dirty="0">
                <a:latin typeface="한컴 쿨재즈 M" panose="02020603020101020101" pitchFamily="18" charset="-127"/>
              </a:rPr>
              <a:t> 대 표    석 소 행</a:t>
            </a:r>
            <a:endParaRPr lang="ko-KR" altLang="en-US" sz="16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슬라이드 번호 개체 틀 5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072723-B047-42CD-803F-FD2BECEB511A}" type="slidenum">
              <a:rPr lang="en-US" altLang="ko-KR" smtClean="0"/>
              <a:pPr>
                <a:defRPr/>
              </a:pPr>
              <a:t>4</a:t>
            </a:fld>
            <a:endParaRPr lang="en-US" altLang="ko-KR" dirty="0"/>
          </a:p>
        </p:txBody>
      </p:sp>
      <p:pic>
        <p:nvPicPr>
          <p:cNvPr id="45" name="그림 4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16416" y="6284778"/>
            <a:ext cx="513736" cy="453610"/>
          </a:xfrm>
          <a:prstGeom prst="rect">
            <a:avLst/>
          </a:prstGeom>
        </p:spPr>
      </p:pic>
      <p:grpSp>
        <p:nvGrpSpPr>
          <p:cNvPr id="57" name="그룹 29"/>
          <p:cNvGrpSpPr>
            <a:grpSpLocks/>
          </p:cNvGrpSpPr>
          <p:nvPr/>
        </p:nvGrpSpPr>
        <p:grpSpPr bwMode="auto">
          <a:xfrm>
            <a:off x="71405" y="142875"/>
            <a:ext cx="8929719" cy="6072188"/>
            <a:chOff x="71405" y="142852"/>
            <a:chExt cx="8929755" cy="6072228"/>
          </a:xfrm>
        </p:grpSpPr>
        <p:grpSp>
          <p:nvGrpSpPr>
            <p:cNvPr id="59" name="그룹 19"/>
            <p:cNvGrpSpPr/>
            <p:nvPr/>
          </p:nvGrpSpPr>
          <p:grpSpPr>
            <a:xfrm>
              <a:off x="214282" y="142852"/>
              <a:ext cx="4214842" cy="714380"/>
              <a:chOff x="5572132" y="1643050"/>
              <a:chExt cx="3143272" cy="714380"/>
            </a:xfrm>
            <a:solidFill>
              <a:schemeClr val="bg2">
                <a:lumMod val="90000"/>
              </a:schemeClr>
            </a:solidFill>
          </p:grpSpPr>
          <p:sp>
            <p:nvSpPr>
              <p:cNvPr id="80" name="순서도: 수행의 시작/종료 79"/>
              <p:cNvSpPr/>
              <p:nvPr/>
            </p:nvSpPr>
            <p:spPr>
              <a:xfrm>
                <a:off x="5572132" y="1643050"/>
                <a:ext cx="3143272" cy="714380"/>
              </a:xfrm>
              <a:prstGeom prst="flowChartTerminator">
                <a:avLst/>
              </a:prstGeom>
              <a:grpFill/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sz="2400" dirty="0">
                    <a:latin typeface="HyhwpEQ" pitchFamily="18" charset="-127"/>
                    <a:ea typeface="HyhwpEQ" pitchFamily="18" charset="-127"/>
                  </a:rPr>
                  <a:t>경 영 이 념</a:t>
                </a:r>
              </a:p>
            </p:txBody>
          </p:sp>
          <p:sp>
            <p:nvSpPr>
              <p:cNvPr id="82" name="타원 81"/>
              <p:cNvSpPr/>
              <p:nvPr/>
            </p:nvSpPr>
            <p:spPr>
              <a:xfrm>
                <a:off x="5678684" y="1714488"/>
                <a:ext cx="532758" cy="571504"/>
              </a:xfrm>
              <a:prstGeom prst="ellipse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altLang="ko-KR" sz="3200" dirty="0">
                    <a:solidFill>
                      <a:schemeClr val="bg1"/>
                    </a:solidFill>
                    <a:latin typeface="HY궁서B" pitchFamily="18" charset="-127"/>
                    <a:ea typeface="HY궁서B" pitchFamily="18" charset="-127"/>
                  </a:rPr>
                  <a:t>2</a:t>
                </a:r>
                <a:endParaRPr lang="ko-KR" altLang="en-US" sz="3200" dirty="0">
                  <a:solidFill>
                    <a:schemeClr val="bg1"/>
                  </a:solidFill>
                  <a:latin typeface="HY궁서B" pitchFamily="18" charset="-127"/>
                  <a:ea typeface="HY궁서B" pitchFamily="18" charset="-127"/>
                </a:endParaRPr>
              </a:p>
            </p:txBody>
          </p:sp>
        </p:grpSp>
        <p:grpSp>
          <p:nvGrpSpPr>
            <p:cNvPr id="62" name="그룹 47"/>
            <p:cNvGrpSpPr>
              <a:grpSpLocks/>
            </p:cNvGrpSpPr>
            <p:nvPr/>
          </p:nvGrpSpPr>
          <p:grpSpPr bwMode="auto">
            <a:xfrm>
              <a:off x="71405" y="1214422"/>
              <a:ext cx="8929755" cy="5000658"/>
              <a:chOff x="71374" y="1214422"/>
              <a:chExt cx="8929818" cy="5000658"/>
            </a:xfrm>
          </p:grpSpPr>
          <p:grpSp>
            <p:nvGrpSpPr>
              <p:cNvPr id="64" name="그룹 26"/>
              <p:cNvGrpSpPr>
                <a:grpSpLocks/>
              </p:cNvGrpSpPr>
              <p:nvPr/>
            </p:nvGrpSpPr>
            <p:grpSpPr bwMode="auto">
              <a:xfrm>
                <a:off x="71374" y="1214422"/>
                <a:ext cx="8929818" cy="5000658"/>
                <a:chOff x="71374" y="1214422"/>
                <a:chExt cx="8929818" cy="5000658"/>
              </a:xfrm>
            </p:grpSpPr>
            <p:grpSp>
              <p:nvGrpSpPr>
                <p:cNvPr id="69" name="그룹 38"/>
                <p:cNvGrpSpPr>
                  <a:grpSpLocks/>
                </p:cNvGrpSpPr>
                <p:nvPr/>
              </p:nvGrpSpPr>
              <p:grpSpPr bwMode="auto">
                <a:xfrm>
                  <a:off x="71374" y="1214422"/>
                  <a:ext cx="8929818" cy="5000658"/>
                  <a:chOff x="71341" y="1214406"/>
                  <a:chExt cx="8929882" cy="5000693"/>
                </a:xfrm>
              </p:grpSpPr>
              <p:sp>
                <p:nvSpPr>
                  <p:cNvPr id="73" name="순서도: 논리합 72"/>
                  <p:cNvSpPr/>
                  <p:nvPr/>
                </p:nvSpPr>
                <p:spPr>
                  <a:xfrm>
                    <a:off x="3000364" y="2214554"/>
                    <a:ext cx="2928958" cy="2786082"/>
                  </a:xfrm>
                  <a:prstGeom prst="flowChartOr">
                    <a:avLst/>
                  </a:prstGeom>
                  <a:solidFill>
                    <a:schemeClr val="accent2">
                      <a:lumMod val="20000"/>
                      <a:lumOff val="80000"/>
                    </a:schemeClr>
                  </a:solidFill>
                  <a:ln w="38100"/>
                  <a:effectLst>
                    <a:softEdge rad="635000"/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ko-KR" altLang="en-US" dirty="0"/>
                  </a:p>
                </p:txBody>
              </p:sp>
              <p:sp>
                <p:nvSpPr>
                  <p:cNvPr id="74" name="순서도: 수행의 시작/종료 73"/>
                  <p:cNvSpPr/>
                  <p:nvPr/>
                </p:nvSpPr>
                <p:spPr>
                  <a:xfrm>
                    <a:off x="1785905" y="2786052"/>
                    <a:ext cx="2428919" cy="642946"/>
                  </a:xfrm>
                  <a:prstGeom prst="flowChartTerminator">
                    <a:avLst/>
                  </a:prstGeom>
                  <a:noFill/>
                  <a:ln>
                    <a:solidFill>
                      <a:schemeClr val="bg1">
                        <a:lumMod val="95000"/>
                      </a:schemeClr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ko-KR" altLang="en-US" sz="1800" dirty="0">
                      <a:solidFill>
                        <a:schemeClr val="tx1"/>
                      </a:solidFill>
                      <a:latin typeface="HyhwpEQ" pitchFamily="18" charset="-127"/>
                      <a:ea typeface="HyhwpEQ" pitchFamily="18" charset="-127"/>
                    </a:endParaRPr>
                  </a:p>
                </p:txBody>
              </p:sp>
              <p:sp>
                <p:nvSpPr>
                  <p:cNvPr id="75" name="순서도: 수행의 시작/종료 74"/>
                  <p:cNvSpPr/>
                  <p:nvPr/>
                </p:nvSpPr>
                <p:spPr>
                  <a:xfrm>
                    <a:off x="142812" y="1214406"/>
                    <a:ext cx="4286328" cy="1428769"/>
                  </a:xfrm>
                  <a:prstGeom prst="flowChartTerminator">
                    <a:avLst/>
                  </a:prstGeom>
                  <a:noFill/>
                  <a:ln>
                    <a:solidFill>
                      <a:schemeClr val="bg1">
                        <a:lumMod val="95000"/>
                      </a:schemeClr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ko-KR" altLang="en-US" dirty="0">
                        <a:solidFill>
                          <a:schemeClr val="tx1"/>
                        </a:solidFill>
                      </a:rPr>
                      <a:t> 최고의 기술 경쟁력과 품질을 바탕으로</a:t>
                    </a:r>
                    <a:endParaRPr lang="en-US" altLang="ko-KR" dirty="0">
                      <a:solidFill>
                        <a:schemeClr val="tx1"/>
                      </a:solidFill>
                    </a:endParaRPr>
                  </a:p>
                  <a:p>
                    <a:pPr>
                      <a:defRPr/>
                    </a:pPr>
                    <a:endParaRPr lang="en-US" altLang="ko-KR" dirty="0">
                      <a:solidFill>
                        <a:schemeClr val="tx1"/>
                      </a:solidFill>
                    </a:endParaRPr>
                  </a:p>
                  <a:p>
                    <a:pPr>
                      <a:defRPr/>
                    </a:pPr>
                    <a:r>
                      <a:rPr lang="ko-KR" altLang="en-US" dirty="0">
                        <a:solidFill>
                          <a:schemeClr val="tx1"/>
                        </a:solidFill>
                      </a:rPr>
                      <a:t> 고객과 함께 발전하는 회사</a:t>
                    </a:r>
                    <a:r>
                      <a:rPr lang="en-US" altLang="ko-KR" dirty="0">
                        <a:solidFill>
                          <a:schemeClr val="tx1"/>
                        </a:solidFill>
                      </a:rPr>
                      <a:t>.</a:t>
                    </a:r>
                    <a:endParaRPr lang="ko-KR" altLang="en-US" dirty="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76" name="순서도: 수행의 시작/종료 75"/>
                  <p:cNvSpPr/>
                  <p:nvPr/>
                </p:nvSpPr>
                <p:spPr>
                  <a:xfrm>
                    <a:off x="4500579" y="1214406"/>
                    <a:ext cx="4357766" cy="1428769"/>
                  </a:xfrm>
                  <a:prstGeom prst="flowChartTerminator">
                    <a:avLst/>
                  </a:prstGeom>
                  <a:noFill/>
                  <a:ln>
                    <a:solidFill>
                      <a:schemeClr val="bg1">
                        <a:lumMod val="95000"/>
                      </a:schemeClr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ko-KR" altLang="en-US" dirty="0">
                        <a:solidFill>
                          <a:srgbClr val="0000CC"/>
                        </a:solidFill>
                      </a:rPr>
                      <a:t>인간존중 </a:t>
                    </a:r>
                    <a:r>
                      <a:rPr lang="en-US" altLang="ko-KR" dirty="0">
                        <a:solidFill>
                          <a:srgbClr val="0000CC"/>
                        </a:solidFill>
                      </a:rPr>
                      <a:t>/ </a:t>
                    </a:r>
                    <a:r>
                      <a:rPr lang="ko-KR" altLang="en-US" dirty="0">
                        <a:solidFill>
                          <a:srgbClr val="0000CC"/>
                        </a:solidFill>
                      </a:rPr>
                      <a:t>안전환경 </a:t>
                    </a:r>
                    <a:r>
                      <a:rPr lang="en-US" altLang="ko-KR" dirty="0">
                        <a:solidFill>
                          <a:srgbClr val="0000CC"/>
                        </a:solidFill>
                      </a:rPr>
                      <a:t>/ </a:t>
                    </a:r>
                    <a:r>
                      <a:rPr lang="ko-KR" altLang="en-US" dirty="0">
                        <a:solidFill>
                          <a:srgbClr val="0000CC"/>
                        </a:solidFill>
                      </a:rPr>
                      <a:t>품질보증 </a:t>
                    </a:r>
                    <a:r>
                      <a:rPr lang="en-US" altLang="ko-KR" dirty="0">
                        <a:solidFill>
                          <a:srgbClr val="0000CC"/>
                        </a:solidFill>
                      </a:rPr>
                      <a:t>/ </a:t>
                    </a:r>
                    <a:r>
                      <a:rPr lang="ko-KR" altLang="en-US" dirty="0">
                        <a:solidFill>
                          <a:srgbClr val="0000CC"/>
                        </a:solidFill>
                      </a:rPr>
                      <a:t>기술창조 경영</a:t>
                    </a:r>
                  </a:p>
                </p:txBody>
              </p:sp>
              <p:sp>
                <p:nvSpPr>
                  <p:cNvPr id="77" name="순서도: 수행의 시작/종료 76"/>
                  <p:cNvSpPr/>
                  <p:nvPr/>
                </p:nvSpPr>
                <p:spPr>
                  <a:xfrm>
                    <a:off x="71341" y="4786330"/>
                    <a:ext cx="4429238" cy="1428769"/>
                  </a:xfrm>
                  <a:prstGeom prst="flowChartTerminator">
                    <a:avLst/>
                  </a:prstGeom>
                  <a:noFill/>
                  <a:ln>
                    <a:solidFill>
                      <a:schemeClr val="bg1">
                        <a:lumMod val="95000"/>
                      </a:schemeClr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ko-KR" altLang="en-US" dirty="0">
                        <a:solidFill>
                          <a:srgbClr val="00B050"/>
                        </a:solidFill>
                      </a:rPr>
                      <a:t>품질</a:t>
                    </a:r>
                    <a:r>
                      <a:rPr lang="en-US" altLang="ko-KR" dirty="0">
                        <a:solidFill>
                          <a:srgbClr val="00B050"/>
                        </a:solidFill>
                      </a:rPr>
                      <a:t>-</a:t>
                    </a:r>
                    <a:r>
                      <a:rPr lang="ko-KR" altLang="en-US" dirty="0">
                        <a:solidFill>
                          <a:srgbClr val="00B050"/>
                        </a:solidFill>
                      </a:rPr>
                      <a:t>최고 품질로 고객만족 실현</a:t>
                    </a:r>
                    <a:endParaRPr lang="en-US" altLang="ko-KR" dirty="0">
                      <a:solidFill>
                        <a:srgbClr val="00B050"/>
                      </a:solidFill>
                    </a:endParaRPr>
                  </a:p>
                  <a:p>
                    <a:pPr>
                      <a:defRPr/>
                    </a:pPr>
                    <a:r>
                      <a:rPr lang="ko-KR" altLang="en-US" dirty="0">
                        <a:solidFill>
                          <a:srgbClr val="00B050"/>
                        </a:solidFill>
                      </a:rPr>
                      <a:t>공정</a:t>
                    </a:r>
                    <a:r>
                      <a:rPr lang="en-US" altLang="ko-KR" dirty="0">
                        <a:solidFill>
                          <a:srgbClr val="00B050"/>
                        </a:solidFill>
                      </a:rPr>
                      <a:t>-</a:t>
                    </a:r>
                    <a:r>
                      <a:rPr lang="ko-KR" altLang="en-US" dirty="0">
                        <a:solidFill>
                          <a:srgbClr val="00B050"/>
                        </a:solidFill>
                      </a:rPr>
                      <a:t>문제점 예방과 개선으로 품질 경쟁력 확보</a:t>
                    </a:r>
                    <a:endParaRPr lang="en-US" altLang="ko-KR" dirty="0">
                      <a:solidFill>
                        <a:srgbClr val="00B050"/>
                      </a:solidFill>
                    </a:endParaRPr>
                  </a:p>
                  <a:p>
                    <a:pPr>
                      <a:defRPr/>
                    </a:pPr>
                    <a:r>
                      <a:rPr lang="ko-KR" altLang="en-US" dirty="0">
                        <a:solidFill>
                          <a:srgbClr val="00B050"/>
                        </a:solidFill>
                      </a:rPr>
                      <a:t>교육</a:t>
                    </a:r>
                    <a:r>
                      <a:rPr lang="en-US" altLang="ko-KR" dirty="0">
                        <a:solidFill>
                          <a:srgbClr val="00B050"/>
                        </a:solidFill>
                      </a:rPr>
                      <a:t>-</a:t>
                    </a:r>
                    <a:r>
                      <a:rPr lang="ko-KR" altLang="en-US" dirty="0">
                        <a:solidFill>
                          <a:srgbClr val="00B050"/>
                        </a:solidFill>
                      </a:rPr>
                      <a:t>체계적 교육을 통한 육성인재 향상발전</a:t>
                    </a:r>
                  </a:p>
                </p:txBody>
              </p:sp>
              <p:sp>
                <p:nvSpPr>
                  <p:cNvPr id="78" name="순서도: 수행의 시작/종료 77"/>
                  <p:cNvSpPr/>
                  <p:nvPr/>
                </p:nvSpPr>
                <p:spPr>
                  <a:xfrm>
                    <a:off x="4500579" y="4786330"/>
                    <a:ext cx="4500644" cy="1428769"/>
                  </a:xfrm>
                  <a:prstGeom prst="flowChartTerminator">
                    <a:avLst/>
                  </a:prstGeom>
                  <a:noFill/>
                  <a:ln>
                    <a:solidFill>
                      <a:schemeClr val="bg1">
                        <a:lumMod val="95000"/>
                      </a:schemeClr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1400" dirty="0">
                        <a:solidFill>
                          <a:srgbClr val="C00000"/>
                        </a:solidFill>
                      </a:rPr>
                      <a:t>Well (</a:t>
                    </a:r>
                    <a:r>
                      <a:rPr lang="ko-KR" altLang="en-US" sz="1400" dirty="0">
                        <a:solidFill>
                          <a:srgbClr val="C00000"/>
                        </a:solidFill>
                      </a:rPr>
                      <a:t>좋게</a:t>
                    </a:r>
                    <a:r>
                      <a:rPr lang="en-US" altLang="ko-KR" sz="1400" dirty="0">
                        <a:solidFill>
                          <a:srgbClr val="C00000"/>
                        </a:solidFill>
                      </a:rPr>
                      <a:t>) /Cheaply (</a:t>
                    </a:r>
                    <a:r>
                      <a:rPr lang="ko-KR" altLang="en-US" sz="1400" dirty="0">
                        <a:solidFill>
                          <a:srgbClr val="C00000"/>
                        </a:solidFill>
                      </a:rPr>
                      <a:t>저렴하게</a:t>
                    </a:r>
                    <a:r>
                      <a:rPr lang="en-US" altLang="ko-KR" sz="1400" dirty="0">
                        <a:solidFill>
                          <a:srgbClr val="C00000"/>
                        </a:solidFill>
                      </a:rPr>
                      <a:t>)/Fast(</a:t>
                    </a:r>
                    <a:r>
                      <a:rPr lang="ko-KR" altLang="en-US" sz="1400" dirty="0">
                        <a:solidFill>
                          <a:srgbClr val="C00000"/>
                        </a:solidFill>
                      </a:rPr>
                      <a:t>빠르게</a:t>
                    </a:r>
                    <a:r>
                      <a:rPr lang="en-US" altLang="ko-KR" sz="1400" dirty="0">
                        <a:solidFill>
                          <a:srgbClr val="C00000"/>
                        </a:solidFill>
                      </a:rPr>
                      <a:t>) </a:t>
                    </a:r>
                    <a:endParaRPr lang="ko-KR" altLang="en-US" sz="1400" dirty="0">
                      <a:solidFill>
                        <a:srgbClr val="C00000"/>
                      </a:solidFill>
                    </a:endParaRPr>
                  </a:p>
                </p:txBody>
              </p:sp>
              <p:sp>
                <p:nvSpPr>
                  <p:cNvPr id="79" name="순서도: 수행의 시작/종료 78"/>
                  <p:cNvSpPr/>
                  <p:nvPr/>
                </p:nvSpPr>
                <p:spPr>
                  <a:xfrm>
                    <a:off x="7143822" y="3929071"/>
                    <a:ext cx="1857401" cy="642947"/>
                  </a:xfrm>
                  <a:prstGeom prst="flowChartTerminator">
                    <a:avLst/>
                  </a:prstGeom>
                  <a:solidFill>
                    <a:srgbClr val="FFFF99"/>
                  </a:solidFill>
                  <a:ln>
                    <a:noFill/>
                  </a:ln>
                  <a:effectLst>
                    <a:softEdge rad="127000"/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2000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W . C . F !</a:t>
                    </a:r>
                    <a:endParaRPr lang="ko-KR" altLang="en-US" sz="2000" dirty="0">
                      <a:solidFill>
                        <a:srgbClr val="C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endParaRPr>
                  </a:p>
                </p:txBody>
              </p:sp>
            </p:grpSp>
            <p:sp>
              <p:nvSpPr>
                <p:cNvPr id="70" name="순서도: 수행의 시작/종료 69"/>
                <p:cNvSpPr/>
                <p:nvPr/>
              </p:nvSpPr>
              <p:spPr bwMode="auto">
                <a:xfrm>
                  <a:off x="4786333" y="2786057"/>
                  <a:ext cx="2428902" cy="642941"/>
                </a:xfrm>
                <a:prstGeom prst="flowChartTerminator">
                  <a:avLst/>
                </a:prstGeom>
                <a:noFill/>
                <a:ln>
                  <a:solidFill>
                    <a:schemeClr val="bg1">
                      <a:lumMod val="95000"/>
                    </a:schemeClr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1800" dirty="0">
                    <a:solidFill>
                      <a:srgbClr val="0000CC"/>
                    </a:solidFill>
                    <a:latin typeface="HyhwpEQ" pitchFamily="18" charset="-127"/>
                    <a:ea typeface="HyhwpEQ" pitchFamily="18" charset="-127"/>
                  </a:endParaRPr>
                </a:p>
              </p:txBody>
            </p:sp>
            <p:sp>
              <p:nvSpPr>
                <p:cNvPr id="71" name="순서도: 수행의 시작/종료 70"/>
                <p:cNvSpPr/>
                <p:nvPr/>
              </p:nvSpPr>
              <p:spPr bwMode="auto">
                <a:xfrm>
                  <a:off x="1785925" y="3929065"/>
                  <a:ext cx="2428902" cy="642941"/>
                </a:xfrm>
                <a:prstGeom prst="flowChartTerminator">
                  <a:avLst/>
                </a:prstGeom>
                <a:noFill/>
                <a:ln>
                  <a:solidFill>
                    <a:schemeClr val="bg1">
                      <a:lumMod val="95000"/>
                    </a:schemeClr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1800" dirty="0">
                    <a:solidFill>
                      <a:srgbClr val="00B050"/>
                    </a:solidFill>
                    <a:latin typeface="HyhwpEQ" pitchFamily="18" charset="-127"/>
                    <a:ea typeface="HyhwpEQ" pitchFamily="18" charset="-127"/>
                  </a:endParaRPr>
                </a:p>
              </p:txBody>
            </p:sp>
            <p:sp>
              <p:nvSpPr>
                <p:cNvPr id="72" name="순서도: 수행의 시작/종료 71"/>
                <p:cNvSpPr/>
                <p:nvPr/>
              </p:nvSpPr>
              <p:spPr bwMode="auto">
                <a:xfrm>
                  <a:off x="4786333" y="3929065"/>
                  <a:ext cx="2428902" cy="642941"/>
                </a:xfrm>
                <a:prstGeom prst="flowChartTerminator">
                  <a:avLst/>
                </a:prstGeom>
                <a:noFill/>
                <a:ln>
                  <a:solidFill>
                    <a:schemeClr val="bg1">
                      <a:lumMod val="95000"/>
                    </a:schemeClr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1800" dirty="0">
                    <a:solidFill>
                      <a:srgbClr val="C00000"/>
                    </a:solidFill>
                    <a:ea typeface="HyhwpEQ" pitchFamily="18" charset="-127"/>
                  </a:endParaRPr>
                </a:p>
              </p:txBody>
            </p:sp>
          </p:grpSp>
          <p:sp>
            <p:nvSpPr>
              <p:cNvPr id="65" name="직사각형 64"/>
              <p:cNvSpPr/>
              <p:nvPr/>
            </p:nvSpPr>
            <p:spPr>
              <a:xfrm>
                <a:off x="5286371" y="4000504"/>
                <a:ext cx="1577693" cy="400113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en-US" altLang="ko-KR" sz="2000" cap="all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4">
                            <a:shade val="20000"/>
                            <a:satMod val="245000"/>
                          </a:schemeClr>
                        </a:gs>
                        <a:gs pos="43000">
                          <a:schemeClr val="accent4">
                            <a:satMod val="255000"/>
                          </a:schemeClr>
                        </a:gs>
                        <a:gs pos="48000">
                          <a:schemeClr val="accent4">
                            <a:shade val="85000"/>
                            <a:satMod val="255000"/>
                          </a:schemeClr>
                        </a:gs>
                        <a:gs pos="100000">
                          <a:schemeClr val="accent4">
                            <a:shade val="20000"/>
                            <a:satMod val="245000"/>
                          </a:schemeClr>
                        </a:gs>
                      </a:gsLst>
                      <a:lin ang="5400000"/>
                    </a:gra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  <a:reflection blurRad="12700" stA="28000" endPos="45000" dist="1000" dir="5400000" sy="-100000" algn="bl" rotWithShape="0"/>
                    </a:effectLst>
                  </a:rPr>
                  <a:t>2021.Slogan</a:t>
                </a:r>
              </a:p>
            </p:txBody>
          </p:sp>
          <p:sp>
            <p:nvSpPr>
              <p:cNvPr id="66" name="직사각형 65"/>
              <p:cNvSpPr/>
              <p:nvPr/>
            </p:nvSpPr>
            <p:spPr>
              <a:xfrm>
                <a:off x="2214546" y="2857496"/>
                <a:ext cx="1590499" cy="400110"/>
              </a:xfrm>
              <a:prstGeom prst="rect">
                <a:avLst/>
              </a:prstGeom>
              <a:noFill/>
            </p:spPr>
            <p:txBody>
              <a:bodyPr wrap="none">
                <a:spAutoFit/>
                <a:scene3d>
                  <a:camera prst="orthographicFront">
                    <a:rot lat="0" lon="0" rev="0"/>
                  </a:camera>
                  <a:lightRig rig="contrasting" dir="t">
                    <a:rot lat="0" lon="0" rev="4500000"/>
                  </a:lightRig>
                </a:scene3d>
                <a:sp3d contourW="6350" prstMaterial="metal">
                  <a:bevelT w="127000" h="31750" prst="relaxedInset"/>
                  <a:contourClr>
                    <a:schemeClr val="accent1">
                      <a:shade val="75000"/>
                    </a:schemeClr>
                  </a:contourClr>
                </a:sp3d>
              </a:bodyPr>
              <a:lstStyle/>
              <a:p>
                <a:pPr algn="ctr">
                  <a:defRPr/>
                </a:pPr>
                <a:r>
                  <a:rPr lang="ko-KR" altLang="en-US" sz="2000" cap="all" dirty="0">
                    <a:ln w="0"/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  <a:reflection blurRad="12700" stA="50000" endPos="50000" dist="5000" dir="5400000" sy="-100000" rotWithShape="0"/>
                    </a:effectLst>
                  </a:rPr>
                  <a:t>경 영 이 념</a:t>
                </a:r>
                <a:endParaRPr lang="en-US" altLang="ko-KR" sz="2000" cap="all" dirty="0">
                  <a:ln w="0"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  <a:reflection blurRad="12700" stA="50000" endPos="50000" dist="5000" dir="5400000" sy="-100000" rotWithShape="0"/>
                  </a:effectLst>
                </a:endParaRPr>
              </a:p>
            </p:txBody>
          </p:sp>
          <p:sp>
            <p:nvSpPr>
              <p:cNvPr id="67" name="직사각형 66"/>
              <p:cNvSpPr/>
              <p:nvPr/>
            </p:nvSpPr>
            <p:spPr>
              <a:xfrm>
                <a:off x="5214942" y="2857496"/>
                <a:ext cx="1590500" cy="400110"/>
              </a:xfrm>
              <a:prstGeom prst="rect">
                <a:avLst/>
              </a:prstGeom>
              <a:noFill/>
            </p:spPr>
            <p:txBody>
              <a:bodyPr wrap="none">
                <a:spAutoFit/>
                <a:scene3d>
                  <a:camera prst="orthographicFront">
                    <a:rot lat="0" lon="0" rev="0"/>
                  </a:camera>
                  <a:lightRig rig="contrasting" dir="t">
                    <a:rot lat="0" lon="0" rev="4500000"/>
                  </a:lightRig>
                </a:scene3d>
                <a:sp3d contourW="6350" prstMaterial="metal">
                  <a:bevelT w="127000" h="31750" prst="relaxedInset"/>
                  <a:contourClr>
                    <a:schemeClr val="accent1">
                      <a:shade val="75000"/>
                    </a:schemeClr>
                  </a:contourClr>
                </a:sp3d>
              </a:bodyPr>
              <a:lstStyle/>
              <a:p>
                <a:pPr algn="ctr">
                  <a:defRPr/>
                </a:pPr>
                <a:r>
                  <a:rPr lang="ko-KR" altLang="en-US" sz="2000" cap="all" dirty="0">
                    <a:ln w="0"/>
                    <a:solidFill>
                      <a:srgbClr val="0000CC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  <a:reflection blurRad="12700" stA="50000" endPos="50000" dist="5000" dir="5400000" sy="-100000" rotWithShape="0"/>
                    </a:effectLst>
                  </a:rPr>
                  <a:t>경 영 방 침</a:t>
                </a:r>
                <a:endParaRPr lang="en-US" altLang="ko-KR" sz="2000" cap="all" dirty="0">
                  <a:ln w="0"/>
                  <a:solidFill>
                    <a:srgbClr val="0000C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  <a:reflection blurRad="12700" stA="50000" endPos="50000" dist="5000" dir="5400000" sy="-100000" rotWithShape="0"/>
                  </a:effectLst>
                </a:endParaRPr>
              </a:p>
            </p:txBody>
          </p:sp>
          <p:sp>
            <p:nvSpPr>
              <p:cNvPr id="68" name="직사각형 67"/>
              <p:cNvSpPr/>
              <p:nvPr/>
            </p:nvSpPr>
            <p:spPr>
              <a:xfrm>
                <a:off x="2214546" y="4000504"/>
                <a:ext cx="1590500" cy="400110"/>
              </a:xfrm>
              <a:prstGeom prst="rect">
                <a:avLst/>
              </a:prstGeom>
              <a:noFill/>
            </p:spPr>
            <p:txBody>
              <a:bodyPr wrap="none">
                <a:spAutoFit/>
                <a:scene3d>
                  <a:camera prst="orthographicFront">
                    <a:rot lat="0" lon="0" rev="0"/>
                  </a:camera>
                  <a:lightRig rig="contrasting" dir="t">
                    <a:rot lat="0" lon="0" rev="4500000"/>
                  </a:lightRig>
                </a:scene3d>
                <a:sp3d contourW="6350" prstMaterial="metal">
                  <a:bevelT w="127000" h="31750" prst="relaxedInset"/>
                  <a:contourClr>
                    <a:schemeClr val="accent1">
                      <a:shade val="75000"/>
                    </a:schemeClr>
                  </a:contourClr>
                </a:sp3d>
              </a:bodyPr>
              <a:lstStyle/>
              <a:p>
                <a:pPr algn="ctr">
                  <a:defRPr/>
                </a:pPr>
                <a:r>
                  <a:rPr lang="ko-KR" altLang="en-US" sz="2000" cap="all" dirty="0">
                    <a:ln w="0"/>
                    <a:solidFill>
                      <a:srgbClr val="00B05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  <a:reflection blurRad="12700" stA="50000" endPos="50000" dist="5000" dir="5400000" sy="-100000" rotWithShape="0"/>
                    </a:effectLst>
                  </a:rPr>
                  <a:t>품 질 방 침</a:t>
                </a:r>
                <a:endParaRPr lang="en-US" altLang="ko-KR" sz="2000" cap="all" dirty="0">
                  <a:ln w="0"/>
                  <a:solidFill>
                    <a:srgbClr val="00B05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  <a:reflection blurRad="12700" stA="50000" endPos="50000" dist="5000" dir="5400000" sy="-100000" rotWithShape="0"/>
                  </a:effectLst>
                </a:endParaRPr>
              </a:p>
            </p:txBody>
          </p:sp>
        </p:grp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96C8A21E-7D96-48A4-87B5-6AE52E5F7D0E}"/>
              </a:ext>
            </a:extLst>
          </p:cNvPr>
          <p:cNvSpPr txBox="1"/>
          <p:nvPr/>
        </p:nvSpPr>
        <p:spPr>
          <a:xfrm>
            <a:off x="2279073" y="3306664"/>
            <a:ext cx="4576618" cy="29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ko-KR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직사각형 31"/>
          <p:cNvSpPr/>
          <p:nvPr/>
        </p:nvSpPr>
        <p:spPr>
          <a:xfrm>
            <a:off x="857250" y="2071688"/>
            <a:ext cx="8001000" cy="42148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altLang="ko-KR" sz="16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072723-B047-42CD-803F-FD2BECEB511A}" type="slidenum">
              <a:rPr lang="en-US" altLang="ko-KR" smtClean="0"/>
              <a:pPr>
                <a:defRPr/>
              </a:pPr>
              <a:t>5</a:t>
            </a:fld>
            <a:endParaRPr lang="en-US" altLang="ko-KR" dirty="0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16416" y="6284778"/>
            <a:ext cx="513736" cy="453610"/>
          </a:xfrm>
          <a:prstGeom prst="rect">
            <a:avLst/>
          </a:prstGeom>
        </p:spPr>
      </p:pic>
      <p:grpSp>
        <p:nvGrpSpPr>
          <p:cNvPr id="41" name="그룹 32"/>
          <p:cNvGrpSpPr>
            <a:grpSpLocks/>
          </p:cNvGrpSpPr>
          <p:nvPr/>
        </p:nvGrpSpPr>
        <p:grpSpPr bwMode="auto">
          <a:xfrm>
            <a:off x="0" y="142875"/>
            <a:ext cx="8715375" cy="5357812"/>
            <a:chOff x="-32" y="142852"/>
            <a:chExt cx="8715406" cy="5357848"/>
          </a:xfrm>
        </p:grpSpPr>
        <p:grpSp>
          <p:nvGrpSpPr>
            <p:cNvPr id="42" name="그룹 23"/>
            <p:cNvGrpSpPr/>
            <p:nvPr/>
          </p:nvGrpSpPr>
          <p:grpSpPr>
            <a:xfrm>
              <a:off x="214282" y="142852"/>
              <a:ext cx="4214842" cy="714380"/>
              <a:chOff x="5572132" y="1643050"/>
              <a:chExt cx="3143272" cy="714380"/>
            </a:xfrm>
            <a:solidFill>
              <a:schemeClr val="bg2">
                <a:lumMod val="90000"/>
              </a:schemeClr>
            </a:solidFill>
          </p:grpSpPr>
          <p:sp>
            <p:nvSpPr>
              <p:cNvPr id="65" name="순서도: 수행의 시작/종료 64"/>
              <p:cNvSpPr/>
              <p:nvPr/>
            </p:nvSpPr>
            <p:spPr>
              <a:xfrm>
                <a:off x="5572132" y="1643050"/>
                <a:ext cx="3143272" cy="714380"/>
              </a:xfrm>
              <a:prstGeom prst="flowChartTerminator">
                <a:avLst/>
              </a:prstGeom>
              <a:grpFill/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sz="2400" dirty="0">
                    <a:latin typeface="HyhwpEQ" pitchFamily="18" charset="-127"/>
                    <a:ea typeface="HyhwpEQ" pitchFamily="18" charset="-127"/>
                  </a:rPr>
                  <a:t>회 사 소 개</a:t>
                </a:r>
              </a:p>
            </p:txBody>
          </p:sp>
          <p:sp>
            <p:nvSpPr>
              <p:cNvPr id="66" name="타원 65"/>
              <p:cNvSpPr/>
              <p:nvPr/>
            </p:nvSpPr>
            <p:spPr>
              <a:xfrm>
                <a:off x="5678684" y="1714488"/>
                <a:ext cx="532758" cy="571504"/>
              </a:xfrm>
              <a:prstGeom prst="ellipse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altLang="ko-KR" sz="3200" dirty="0">
                    <a:solidFill>
                      <a:schemeClr val="bg1"/>
                    </a:solidFill>
                    <a:latin typeface="HY궁서B" pitchFamily="18" charset="-127"/>
                    <a:ea typeface="HY궁서B" pitchFamily="18" charset="-127"/>
                  </a:rPr>
                  <a:t>3</a:t>
                </a:r>
                <a:endParaRPr lang="ko-KR" altLang="en-US" sz="3200" dirty="0">
                  <a:solidFill>
                    <a:schemeClr val="bg1"/>
                  </a:solidFill>
                  <a:latin typeface="HY궁서B" pitchFamily="18" charset="-127"/>
                  <a:ea typeface="HY궁서B" pitchFamily="18" charset="-127"/>
                </a:endParaRPr>
              </a:p>
            </p:txBody>
          </p:sp>
        </p:grpSp>
        <p:grpSp>
          <p:nvGrpSpPr>
            <p:cNvPr id="43" name="그룹 30"/>
            <p:cNvGrpSpPr>
              <a:grpSpLocks/>
            </p:cNvGrpSpPr>
            <p:nvPr/>
          </p:nvGrpSpPr>
          <p:grpSpPr bwMode="auto">
            <a:xfrm>
              <a:off x="-32" y="214290"/>
              <a:ext cx="8715406" cy="5286410"/>
              <a:chOff x="-64" y="214275"/>
              <a:chExt cx="8715425" cy="5286385"/>
            </a:xfrm>
          </p:grpSpPr>
          <p:sp>
            <p:nvSpPr>
              <p:cNvPr id="45" name="순서도: 수행의 시작/종료 44"/>
              <p:cNvSpPr/>
              <p:nvPr/>
            </p:nvSpPr>
            <p:spPr bwMode="auto">
              <a:xfrm>
                <a:off x="6366603" y="466780"/>
                <a:ext cx="1785943" cy="428622"/>
              </a:xfrm>
              <a:prstGeom prst="flowChartTerminator">
                <a:avLst/>
              </a:prstGeom>
              <a:solidFill>
                <a:srgbClr val="FFFF99"/>
              </a:solidFill>
              <a:ln>
                <a:noFill/>
              </a:ln>
              <a:effectLst>
                <a:softEdge rad="127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sz="1400" dirty="0">
                    <a:solidFill>
                      <a:schemeClr val="tx1"/>
                    </a:solidFill>
                  </a:rPr>
                  <a:t>오 시 는 길</a:t>
                </a:r>
              </a:p>
            </p:txBody>
          </p:sp>
          <p:sp>
            <p:nvSpPr>
              <p:cNvPr id="48" name="순서도: 수행의 시작/종료 47"/>
              <p:cNvSpPr/>
              <p:nvPr/>
            </p:nvSpPr>
            <p:spPr bwMode="auto">
              <a:xfrm>
                <a:off x="-64" y="214275"/>
                <a:ext cx="8715425" cy="5286385"/>
              </a:xfrm>
              <a:prstGeom prst="flowChartTerminator">
                <a:avLst/>
              </a:prstGeom>
              <a:noFill/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>
                  <a:buFont typeface="Wingdings" pitchFamily="2" charset="2"/>
                  <a:buChar char="v"/>
                  <a:defRPr/>
                </a:pPr>
                <a:r>
                  <a:rPr lang="en-US" altLang="ko-KR" sz="1400" dirty="0">
                    <a:solidFill>
                      <a:schemeClr val="tx1"/>
                    </a:solidFill>
                    <a:latin typeface="+mn-ea"/>
                  </a:rPr>
                  <a:t> 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+mn-ea"/>
                  </a:rPr>
                  <a:t>회     사     명 </a:t>
                </a:r>
                <a:r>
                  <a:rPr lang="en-US" altLang="ko-KR" sz="1400" dirty="0">
                    <a:solidFill>
                      <a:schemeClr val="tx1"/>
                    </a:solidFill>
                    <a:latin typeface="+mn-ea"/>
                  </a:rPr>
                  <a:t>: 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+mn-ea"/>
                  </a:rPr>
                  <a:t>고 </a:t>
                </a:r>
                <a:r>
                  <a:rPr lang="ko-KR" altLang="en-US" sz="1400" dirty="0" err="1">
                    <a:solidFill>
                      <a:schemeClr val="tx1"/>
                    </a:solidFill>
                    <a:latin typeface="+mn-ea"/>
                  </a:rPr>
                  <a:t>려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+mn-ea"/>
                  </a:rPr>
                  <a:t> 테 크</a:t>
                </a:r>
                <a:endParaRPr lang="en-US" altLang="ko-KR" sz="1400" dirty="0">
                  <a:solidFill>
                    <a:schemeClr val="tx1"/>
                  </a:solidFill>
                  <a:latin typeface="+mn-ea"/>
                </a:endParaRPr>
              </a:p>
              <a:p>
                <a:pPr>
                  <a:buFont typeface="Wingdings" pitchFamily="2" charset="2"/>
                  <a:buChar char="v"/>
                  <a:defRPr/>
                </a:pPr>
                <a:endParaRPr lang="en-US" altLang="ko-KR" sz="1400" dirty="0">
                  <a:solidFill>
                    <a:schemeClr val="tx1"/>
                  </a:solidFill>
                  <a:latin typeface="+mn-ea"/>
                </a:endParaRPr>
              </a:p>
              <a:p>
                <a:pPr>
                  <a:buFont typeface="Wingdings" pitchFamily="2" charset="2"/>
                  <a:buChar char="v"/>
                  <a:defRPr/>
                </a:pPr>
                <a:r>
                  <a:rPr lang="en-US" altLang="ko-KR" sz="1400" dirty="0">
                    <a:solidFill>
                      <a:schemeClr val="tx1"/>
                    </a:solidFill>
                    <a:latin typeface="+mn-ea"/>
                  </a:rPr>
                  <a:t> 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+mn-ea"/>
                  </a:rPr>
                  <a:t>대     표     명 </a:t>
                </a:r>
                <a:r>
                  <a:rPr lang="en-US" altLang="ko-KR" sz="1400" dirty="0">
                    <a:solidFill>
                      <a:schemeClr val="tx1"/>
                    </a:solidFill>
                    <a:latin typeface="+mn-ea"/>
                  </a:rPr>
                  <a:t>: 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+mn-ea"/>
                  </a:rPr>
                  <a:t>석 소 행</a:t>
                </a:r>
                <a:endParaRPr lang="en-US" altLang="ko-KR" sz="1400" dirty="0">
                  <a:solidFill>
                    <a:schemeClr val="tx1"/>
                  </a:solidFill>
                  <a:latin typeface="+mn-ea"/>
                </a:endParaRPr>
              </a:p>
              <a:p>
                <a:pPr>
                  <a:buFont typeface="Wingdings" pitchFamily="2" charset="2"/>
                  <a:buChar char="v"/>
                  <a:defRPr/>
                </a:pPr>
                <a:endParaRPr lang="en-US" altLang="ko-KR" sz="1400" dirty="0">
                  <a:solidFill>
                    <a:schemeClr val="tx1"/>
                  </a:solidFill>
                  <a:latin typeface="+mn-ea"/>
                </a:endParaRPr>
              </a:p>
              <a:p>
                <a:pPr>
                  <a:buFont typeface="Wingdings" pitchFamily="2" charset="2"/>
                  <a:buChar char="v"/>
                  <a:defRPr/>
                </a:pPr>
                <a:r>
                  <a:rPr lang="en-US" altLang="ko-KR" sz="1400" dirty="0">
                    <a:solidFill>
                      <a:schemeClr val="tx1"/>
                    </a:solidFill>
                    <a:latin typeface="+mn-ea"/>
                  </a:rPr>
                  <a:t> 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+mn-ea"/>
                  </a:rPr>
                  <a:t>사 업 자 번 호 </a:t>
                </a:r>
                <a:r>
                  <a:rPr lang="en-US" altLang="ko-KR" sz="1400" dirty="0">
                    <a:solidFill>
                      <a:schemeClr val="tx1"/>
                    </a:solidFill>
                    <a:latin typeface="+mn-ea"/>
                  </a:rPr>
                  <a:t>: 177-09-01243</a:t>
                </a:r>
              </a:p>
              <a:p>
                <a:pPr>
                  <a:buFont typeface="Wingdings" pitchFamily="2" charset="2"/>
                  <a:buChar char="v"/>
                  <a:defRPr/>
                </a:pPr>
                <a:endParaRPr lang="en-US" altLang="ko-KR" sz="1400" dirty="0">
                  <a:solidFill>
                    <a:schemeClr val="tx1"/>
                  </a:solidFill>
                  <a:latin typeface="+mn-ea"/>
                </a:endParaRPr>
              </a:p>
              <a:p>
                <a:pPr>
                  <a:buFont typeface="Wingdings" pitchFamily="2" charset="2"/>
                  <a:buChar char="v"/>
                  <a:defRPr/>
                </a:pPr>
                <a:r>
                  <a:rPr lang="en-US" altLang="ko-KR" sz="1400" dirty="0">
                    <a:solidFill>
                      <a:schemeClr val="tx1"/>
                    </a:solidFill>
                    <a:latin typeface="+mn-ea"/>
                  </a:rPr>
                  <a:t> 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+mn-ea"/>
                  </a:rPr>
                  <a:t>사 업 장 주 소 </a:t>
                </a:r>
                <a:r>
                  <a:rPr lang="en-US" altLang="ko-KR" sz="1400" dirty="0">
                    <a:solidFill>
                      <a:schemeClr val="tx1"/>
                    </a:solidFill>
                    <a:latin typeface="+mn-ea"/>
                  </a:rPr>
                  <a:t>: 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+mn-ea"/>
                  </a:rPr>
                  <a:t>인천광역시 부평구 </a:t>
                </a:r>
                <a:r>
                  <a:rPr lang="ko-KR" altLang="en-US" sz="1400" dirty="0" err="1">
                    <a:solidFill>
                      <a:schemeClr val="tx1"/>
                    </a:solidFill>
                    <a:latin typeface="+mn-ea"/>
                  </a:rPr>
                  <a:t>부평북로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+mn-ea"/>
                  </a:rPr>
                  <a:t> </a:t>
                </a:r>
                <a:r>
                  <a:rPr lang="en-US" altLang="ko-KR" sz="1400" dirty="0">
                    <a:solidFill>
                      <a:schemeClr val="tx1"/>
                    </a:solidFill>
                    <a:latin typeface="+mn-ea"/>
                  </a:rPr>
                  <a:t>83 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+mn-ea"/>
                  </a:rPr>
                  <a:t>지하 </a:t>
                </a:r>
                <a:r>
                  <a:rPr lang="en-US" altLang="ko-KR" sz="1400" dirty="0">
                    <a:solidFill>
                      <a:schemeClr val="tx1"/>
                    </a:solidFill>
                    <a:latin typeface="+mn-ea"/>
                  </a:rPr>
                  <a:t>1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+mn-ea"/>
                  </a:rPr>
                  <a:t>층</a:t>
                </a:r>
                <a:endParaRPr lang="en-US" altLang="ko-KR" sz="1400" dirty="0">
                  <a:solidFill>
                    <a:schemeClr val="tx1"/>
                  </a:solidFill>
                  <a:latin typeface="+mn-ea"/>
                </a:endParaRPr>
              </a:p>
              <a:p>
                <a:pPr>
                  <a:buFont typeface="Wingdings" pitchFamily="2" charset="2"/>
                  <a:buChar char="v"/>
                  <a:defRPr/>
                </a:pPr>
                <a:endParaRPr lang="en-US" altLang="ko-KR" sz="1400" dirty="0">
                  <a:solidFill>
                    <a:schemeClr val="tx1"/>
                  </a:solidFill>
                  <a:latin typeface="+mn-ea"/>
                </a:endParaRPr>
              </a:p>
              <a:p>
                <a:pPr>
                  <a:defRPr/>
                </a:pPr>
                <a:r>
                  <a:rPr lang="en-US" altLang="ko-KR" sz="1400" dirty="0">
                    <a:solidFill>
                      <a:schemeClr val="tx1"/>
                    </a:solidFill>
                    <a:latin typeface="+mn-ea"/>
                  </a:rPr>
                  <a:t>                       (</a:t>
                </a:r>
                <a:r>
                  <a:rPr lang="ko-KR" altLang="en-US" sz="1400" dirty="0" err="1">
                    <a:solidFill>
                      <a:schemeClr val="tx1"/>
                    </a:solidFill>
                    <a:latin typeface="+mn-ea"/>
                  </a:rPr>
                  <a:t>청천동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+mn-ea"/>
                  </a:rPr>
                  <a:t> </a:t>
                </a:r>
                <a:r>
                  <a:rPr lang="en-US" altLang="ko-KR" sz="1400" dirty="0">
                    <a:solidFill>
                      <a:schemeClr val="tx1"/>
                    </a:solidFill>
                    <a:latin typeface="+mn-ea"/>
                  </a:rPr>
                  <a:t>383-2 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+mn-ea"/>
                  </a:rPr>
                  <a:t>지하 </a:t>
                </a:r>
                <a:r>
                  <a:rPr lang="en-US" altLang="ko-KR" sz="1400" dirty="0">
                    <a:solidFill>
                      <a:schemeClr val="tx1"/>
                    </a:solidFill>
                    <a:latin typeface="+mn-ea"/>
                  </a:rPr>
                  <a:t>1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+mn-ea"/>
                  </a:rPr>
                  <a:t>층</a:t>
                </a:r>
                <a:r>
                  <a:rPr lang="en-US" altLang="ko-KR" sz="1400" dirty="0">
                    <a:solidFill>
                      <a:schemeClr val="tx1"/>
                    </a:solidFill>
                    <a:latin typeface="+mn-ea"/>
                  </a:rPr>
                  <a:t>)</a:t>
                </a:r>
              </a:p>
              <a:p>
                <a:pPr>
                  <a:buFont typeface="Wingdings" pitchFamily="2" charset="2"/>
                  <a:buChar char="v"/>
                  <a:defRPr/>
                </a:pPr>
                <a:endParaRPr lang="en-US" altLang="ko-KR" sz="1400" dirty="0">
                  <a:solidFill>
                    <a:schemeClr val="tx1"/>
                  </a:solidFill>
                  <a:latin typeface="+mn-ea"/>
                </a:endParaRPr>
              </a:p>
              <a:p>
                <a:pPr>
                  <a:buFont typeface="Wingdings" pitchFamily="2" charset="2"/>
                  <a:buChar char="v"/>
                  <a:defRPr/>
                </a:pPr>
                <a:r>
                  <a:rPr lang="en-US" altLang="ko-KR" sz="1400" dirty="0">
                    <a:solidFill>
                      <a:schemeClr val="tx1"/>
                    </a:solidFill>
                    <a:latin typeface="+mn-ea"/>
                  </a:rPr>
                  <a:t> 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+mn-ea"/>
                  </a:rPr>
                  <a:t>회 사 설 립 일  </a:t>
                </a:r>
                <a:r>
                  <a:rPr lang="en-US" altLang="ko-KR" sz="1400" dirty="0">
                    <a:solidFill>
                      <a:schemeClr val="tx1"/>
                    </a:solidFill>
                    <a:latin typeface="+mn-ea"/>
                  </a:rPr>
                  <a:t>: 2019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+mn-ea"/>
                  </a:rPr>
                  <a:t>년 </a:t>
                </a:r>
                <a:r>
                  <a:rPr lang="en-US" altLang="ko-KR" sz="1400" dirty="0">
                    <a:solidFill>
                      <a:schemeClr val="tx1"/>
                    </a:solidFill>
                    <a:latin typeface="+mn-ea"/>
                  </a:rPr>
                  <a:t>2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+mn-ea"/>
                  </a:rPr>
                  <a:t>월 </a:t>
                </a:r>
                <a:r>
                  <a:rPr lang="en-US" altLang="ko-KR" sz="1400" dirty="0">
                    <a:solidFill>
                      <a:schemeClr val="tx1"/>
                    </a:solidFill>
                    <a:latin typeface="+mn-ea"/>
                  </a:rPr>
                  <a:t>26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+mn-ea"/>
                  </a:rPr>
                  <a:t>일</a:t>
                </a:r>
                <a:endParaRPr lang="en-US" altLang="ko-KR" sz="1400" dirty="0">
                  <a:solidFill>
                    <a:schemeClr val="tx1"/>
                  </a:solidFill>
                  <a:latin typeface="+mn-ea"/>
                </a:endParaRPr>
              </a:p>
              <a:p>
                <a:pPr>
                  <a:buFont typeface="Wingdings" pitchFamily="2" charset="2"/>
                  <a:buChar char="v"/>
                  <a:defRPr/>
                </a:pPr>
                <a:endParaRPr lang="en-US" altLang="ko-KR" sz="1400" dirty="0">
                  <a:solidFill>
                    <a:schemeClr val="tx1"/>
                  </a:solidFill>
                  <a:latin typeface="+mn-ea"/>
                </a:endParaRPr>
              </a:p>
              <a:p>
                <a:pPr>
                  <a:buFont typeface="Wingdings" pitchFamily="2" charset="2"/>
                  <a:buChar char="v"/>
                  <a:defRPr/>
                </a:pPr>
                <a:r>
                  <a:rPr lang="en-US" altLang="ko-KR" sz="1400" dirty="0">
                    <a:solidFill>
                      <a:schemeClr val="tx1"/>
                    </a:solidFill>
                    <a:latin typeface="+mn-ea"/>
                  </a:rPr>
                  <a:t> 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+mn-ea"/>
                  </a:rPr>
                  <a:t>업             종 </a:t>
                </a:r>
                <a:r>
                  <a:rPr lang="en-US" altLang="ko-KR" sz="1400" dirty="0">
                    <a:solidFill>
                      <a:schemeClr val="tx1"/>
                    </a:solidFill>
                    <a:latin typeface="+mn-ea"/>
                  </a:rPr>
                  <a:t>: 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+mn-ea"/>
                  </a:rPr>
                  <a:t>제조 </a:t>
                </a:r>
                <a:endParaRPr lang="en-US" altLang="ko-KR" sz="1400" dirty="0">
                  <a:solidFill>
                    <a:schemeClr val="tx1"/>
                  </a:solidFill>
                  <a:latin typeface="+mn-ea"/>
                </a:endParaRPr>
              </a:p>
              <a:p>
                <a:pPr>
                  <a:buFont typeface="Wingdings" pitchFamily="2" charset="2"/>
                  <a:buChar char="v"/>
                  <a:defRPr/>
                </a:pPr>
                <a:endParaRPr lang="en-US" altLang="ko-KR" sz="1400" dirty="0">
                  <a:solidFill>
                    <a:schemeClr val="tx1"/>
                  </a:solidFill>
                  <a:latin typeface="+mn-ea"/>
                </a:endParaRPr>
              </a:p>
              <a:p>
                <a:pPr>
                  <a:buFont typeface="Wingdings" pitchFamily="2" charset="2"/>
                  <a:buChar char="v"/>
                  <a:defRPr/>
                </a:pPr>
                <a:r>
                  <a:rPr lang="en-US" altLang="ko-KR" sz="1400" dirty="0">
                    <a:solidFill>
                      <a:schemeClr val="tx1"/>
                    </a:solidFill>
                    <a:latin typeface="+mn-ea"/>
                  </a:rPr>
                  <a:t> 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+mn-ea"/>
                  </a:rPr>
                  <a:t>종             목 </a:t>
                </a:r>
                <a:r>
                  <a:rPr lang="en-US" altLang="ko-KR" sz="1400" dirty="0">
                    <a:solidFill>
                      <a:schemeClr val="tx1"/>
                    </a:solidFill>
                    <a:latin typeface="+mn-ea"/>
                  </a:rPr>
                  <a:t>: 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+mn-ea"/>
                  </a:rPr>
                  <a:t>정밀 사출금형 제작 </a:t>
                </a:r>
                <a:endParaRPr lang="en-US" altLang="ko-KR" sz="1400" dirty="0">
                  <a:solidFill>
                    <a:schemeClr val="tx1"/>
                  </a:solidFill>
                  <a:latin typeface="+mn-ea"/>
                </a:endParaRPr>
              </a:p>
              <a:p>
                <a:pPr>
                  <a:buFont typeface="Wingdings" pitchFamily="2" charset="2"/>
                  <a:buChar char="v"/>
                  <a:defRPr/>
                </a:pPr>
                <a:endParaRPr lang="en-US" altLang="ko-KR" sz="1400" dirty="0">
                  <a:solidFill>
                    <a:schemeClr val="tx1"/>
                  </a:solidFill>
                  <a:latin typeface="+mn-ea"/>
                </a:endParaRPr>
              </a:p>
              <a:p>
                <a:pPr>
                  <a:buFont typeface="Wingdings" pitchFamily="2" charset="2"/>
                  <a:buChar char="v"/>
                  <a:defRPr/>
                </a:pPr>
                <a:r>
                  <a:rPr lang="en-US" altLang="ko-KR" sz="1400" dirty="0">
                    <a:solidFill>
                      <a:schemeClr val="tx1"/>
                    </a:solidFill>
                    <a:latin typeface="+mn-ea"/>
                  </a:rPr>
                  <a:t> 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+mn-ea"/>
                  </a:rPr>
                  <a:t>전             화 </a:t>
                </a:r>
                <a:r>
                  <a:rPr lang="en-US" altLang="ko-KR" sz="1400" dirty="0">
                    <a:solidFill>
                      <a:schemeClr val="tx1"/>
                    </a:solidFill>
                    <a:latin typeface="+mn-ea"/>
                  </a:rPr>
                  <a:t>: 032)505-1089</a:t>
                </a:r>
              </a:p>
              <a:p>
                <a:pPr>
                  <a:buFont typeface="Wingdings" pitchFamily="2" charset="2"/>
                  <a:buChar char="v"/>
                  <a:defRPr/>
                </a:pPr>
                <a:endParaRPr lang="en-US" altLang="ko-KR" sz="1400" dirty="0">
                  <a:solidFill>
                    <a:schemeClr val="tx1"/>
                  </a:solidFill>
                  <a:latin typeface="+mn-ea"/>
                </a:endParaRPr>
              </a:p>
              <a:p>
                <a:pPr>
                  <a:buFont typeface="Wingdings" pitchFamily="2" charset="2"/>
                  <a:buChar char="v"/>
                  <a:defRPr/>
                </a:pPr>
                <a:r>
                  <a:rPr lang="en-US" altLang="ko-KR" sz="1400" dirty="0">
                    <a:solidFill>
                      <a:schemeClr val="tx1"/>
                    </a:solidFill>
                    <a:latin typeface="+mn-ea"/>
                  </a:rPr>
                  <a:t> 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+mn-ea"/>
                  </a:rPr>
                  <a:t>연      </a:t>
                </a:r>
                <a:r>
                  <a:rPr lang="ko-KR" altLang="en-US" sz="1400" dirty="0" err="1">
                    <a:solidFill>
                      <a:schemeClr val="tx1"/>
                    </a:solidFill>
                    <a:latin typeface="+mn-ea"/>
                  </a:rPr>
                  <a:t>락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+mn-ea"/>
                  </a:rPr>
                  <a:t>    처 </a:t>
                </a:r>
                <a:r>
                  <a:rPr lang="en-US" altLang="ko-KR" sz="1400" dirty="0">
                    <a:solidFill>
                      <a:schemeClr val="tx1"/>
                    </a:solidFill>
                    <a:latin typeface="+mn-ea"/>
                  </a:rPr>
                  <a:t>: 010-8642-1086</a:t>
                </a:r>
              </a:p>
              <a:p>
                <a:pPr>
                  <a:buFont typeface="Wingdings" pitchFamily="2" charset="2"/>
                  <a:buChar char="v"/>
                  <a:defRPr/>
                </a:pPr>
                <a:endParaRPr lang="en-US" altLang="ko-KR" sz="1400" dirty="0">
                  <a:solidFill>
                    <a:schemeClr val="tx1"/>
                  </a:solidFill>
                  <a:latin typeface="+mn-ea"/>
                </a:endParaRPr>
              </a:p>
              <a:p>
                <a:pPr>
                  <a:buFont typeface="Wingdings" pitchFamily="2" charset="2"/>
                  <a:buChar char="v"/>
                  <a:defRPr/>
                </a:pPr>
                <a:r>
                  <a:rPr lang="en-US" altLang="ko-KR" sz="1400" dirty="0">
                    <a:solidFill>
                      <a:schemeClr val="tx1"/>
                    </a:solidFill>
                    <a:latin typeface="+mn-ea"/>
                  </a:rPr>
                  <a:t> 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+mn-ea"/>
                  </a:rPr>
                  <a:t>팩             스 </a:t>
                </a:r>
                <a:r>
                  <a:rPr lang="en-US" altLang="ko-KR" sz="1400" dirty="0">
                    <a:solidFill>
                      <a:schemeClr val="tx1"/>
                    </a:solidFill>
                    <a:latin typeface="+mn-ea"/>
                  </a:rPr>
                  <a:t>: 032)506-1089</a:t>
                </a:r>
              </a:p>
              <a:p>
                <a:pPr>
                  <a:buFont typeface="Wingdings" pitchFamily="2" charset="2"/>
                  <a:buChar char="v"/>
                  <a:defRPr/>
                </a:pPr>
                <a:endParaRPr lang="en-US" altLang="ko-KR" sz="1400" dirty="0">
                  <a:solidFill>
                    <a:schemeClr val="tx1"/>
                  </a:solidFill>
                  <a:latin typeface="+mn-ea"/>
                </a:endParaRPr>
              </a:p>
              <a:p>
                <a:pPr>
                  <a:buFont typeface="Wingdings" pitchFamily="2" charset="2"/>
                  <a:buChar char="v"/>
                  <a:defRPr/>
                </a:pPr>
                <a:r>
                  <a:rPr lang="en-US" altLang="ko-KR" sz="1400" dirty="0">
                    <a:solidFill>
                      <a:schemeClr val="tx1"/>
                    </a:solidFill>
                    <a:latin typeface="+mn-ea"/>
                  </a:rPr>
                  <a:t> 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+mn-ea"/>
                  </a:rPr>
                  <a:t>이     메     일 </a:t>
                </a:r>
                <a:r>
                  <a:rPr lang="en-US" altLang="ko-KR" sz="1400" dirty="0">
                    <a:solidFill>
                      <a:schemeClr val="tx1"/>
                    </a:solidFill>
                    <a:latin typeface="+mn-ea"/>
                  </a:rPr>
                  <a:t>: </a:t>
                </a:r>
                <a:r>
                  <a:rPr lang="en-US" altLang="ko-KR" sz="1400" dirty="0">
                    <a:solidFill>
                      <a:schemeClr val="tx1"/>
                    </a:solidFill>
                    <a:hlinkClick r:id="rId3"/>
                  </a:rPr>
                  <a:t>kor-tech@hanmail.net</a:t>
                </a:r>
                <a:r>
                  <a:rPr lang="en-US" altLang="ko-KR" sz="1400" dirty="0">
                    <a:solidFill>
                      <a:schemeClr val="tx1"/>
                    </a:solidFill>
                  </a:rPr>
                  <a:t>                                   </a:t>
                </a:r>
              </a:p>
              <a:p>
                <a:pPr>
                  <a:buFont typeface="Wingdings" pitchFamily="2" charset="2"/>
                  <a:buChar char="v"/>
                  <a:defRPr/>
                </a:pPr>
                <a:endParaRPr lang="en-US" altLang="ko-KR" sz="1400" dirty="0">
                  <a:solidFill>
                    <a:schemeClr val="tx1"/>
                  </a:solidFill>
                </a:endParaRPr>
              </a:p>
              <a:p>
                <a:pPr>
                  <a:buFont typeface="Wingdings" pitchFamily="2" charset="2"/>
                  <a:buChar char="v"/>
                  <a:defRPr/>
                </a:pPr>
                <a:endParaRPr lang="en-US" altLang="ko-KR" sz="1400" dirty="0">
                  <a:solidFill>
                    <a:schemeClr val="tx1"/>
                  </a:solidFill>
                </a:endParaRPr>
              </a:p>
              <a:p>
                <a:pPr>
                  <a:defRPr/>
                </a:pPr>
                <a:endParaRPr lang="en-US" altLang="ko-KR" sz="1400" dirty="0">
                  <a:solidFill>
                    <a:schemeClr val="tx1"/>
                  </a:solidFill>
                  <a:latin typeface="+mn-ea"/>
                </a:endParaRPr>
              </a:p>
              <a:p>
                <a:pPr>
                  <a:buFont typeface="Wingdings" pitchFamily="2" charset="2"/>
                  <a:buChar char="v"/>
                  <a:defRPr/>
                </a:pPr>
                <a:endParaRPr lang="en-US" altLang="ko-KR" sz="1400" dirty="0">
                  <a:solidFill>
                    <a:schemeClr val="tx1"/>
                  </a:solidFill>
                  <a:latin typeface="+mn-ea"/>
                </a:endParaRPr>
              </a:p>
              <a:p>
                <a:pPr>
                  <a:defRPr/>
                </a:pPr>
                <a:endParaRPr lang="ko-KR" altLang="en-US" sz="1400" dirty="0">
                  <a:solidFill>
                    <a:schemeClr val="tx1"/>
                  </a:solidFill>
                  <a:latin typeface="+mn-ea"/>
                </a:endParaRPr>
              </a:p>
            </p:txBody>
          </p:sp>
        </p:grpSp>
      </p:grpSp>
      <p:pic>
        <p:nvPicPr>
          <p:cNvPr id="14" name="Picture 2" descr="C:\Users\DAEYUOP\Desktop\현장사진\KakaoTalk_20170808_174014687.jpg">
            <a:extLst>
              <a:ext uri="{FF2B5EF4-FFF2-40B4-BE49-F238E27FC236}">
                <a16:creationId xmlns:a16="http://schemas.microsoft.com/office/drawing/2014/main" id="{4640608A-8AE2-4EF6-9638-7AB8D3CCC5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6933" y="895438"/>
            <a:ext cx="2760339" cy="1422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16EFC194-9032-4923-BDB3-8CC7BF0B298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6933" y="5061134"/>
            <a:ext cx="2760339" cy="112973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AAFBB0BB-4FEB-45F2-811A-2F9CE95508C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407" y="2439025"/>
            <a:ext cx="2768377" cy="1300699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8648F6C5-1369-4923-A68A-8298CECEF6B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407" y="3757693"/>
            <a:ext cx="2777371" cy="126876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슬라이드 번호 개체 틀 4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072723-B047-42CD-803F-FD2BECEB511A}" type="slidenum">
              <a:rPr lang="en-US" altLang="ko-KR" smtClean="0"/>
              <a:pPr>
                <a:defRPr/>
              </a:pPr>
              <a:t>6</a:t>
            </a:fld>
            <a:endParaRPr lang="en-US" altLang="ko-KR" dirty="0"/>
          </a:p>
        </p:txBody>
      </p:sp>
      <p:pic>
        <p:nvPicPr>
          <p:cNvPr id="50" name="그림 4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16416" y="6284778"/>
            <a:ext cx="513736" cy="453610"/>
          </a:xfrm>
          <a:prstGeom prst="rect">
            <a:avLst/>
          </a:prstGeom>
        </p:spPr>
      </p:pic>
      <p:grpSp>
        <p:nvGrpSpPr>
          <p:cNvPr id="80" name="그룹 43"/>
          <p:cNvGrpSpPr/>
          <p:nvPr/>
        </p:nvGrpSpPr>
        <p:grpSpPr bwMode="auto">
          <a:xfrm>
            <a:off x="251520" y="155894"/>
            <a:ext cx="4214827" cy="714375"/>
            <a:chOff x="5572132" y="1643050"/>
            <a:chExt cx="3143272" cy="714380"/>
          </a:xfrm>
          <a:solidFill>
            <a:schemeClr val="bg2">
              <a:lumMod val="90000"/>
            </a:schemeClr>
          </a:solidFill>
        </p:grpSpPr>
        <p:sp>
          <p:nvSpPr>
            <p:cNvPr id="82" name="순서도: 수행의 시작/종료 81"/>
            <p:cNvSpPr/>
            <p:nvPr/>
          </p:nvSpPr>
          <p:spPr>
            <a:xfrm>
              <a:off x="5572132" y="1643050"/>
              <a:ext cx="3143272" cy="714380"/>
            </a:xfrm>
            <a:prstGeom prst="flowChartTerminator">
              <a:avLst/>
            </a:prstGeom>
            <a:grpFill/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2400" dirty="0">
                  <a:latin typeface="HyhwpEQ" pitchFamily="18" charset="-127"/>
                  <a:ea typeface="HyhwpEQ" pitchFamily="18" charset="-127"/>
                </a:rPr>
                <a:t>회 사 연 혁</a:t>
              </a:r>
            </a:p>
          </p:txBody>
        </p:sp>
        <p:sp>
          <p:nvSpPr>
            <p:cNvPr id="83" name="타원 82"/>
            <p:cNvSpPr/>
            <p:nvPr/>
          </p:nvSpPr>
          <p:spPr>
            <a:xfrm>
              <a:off x="5678684" y="1714488"/>
              <a:ext cx="532758" cy="571504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ko-KR" sz="3200" dirty="0">
                  <a:solidFill>
                    <a:schemeClr val="bg1"/>
                  </a:solidFill>
                  <a:latin typeface="HY궁서B" pitchFamily="18" charset="-127"/>
                  <a:ea typeface="HY궁서B" pitchFamily="18" charset="-127"/>
                </a:rPr>
                <a:t>4</a:t>
              </a:r>
              <a:endParaRPr lang="ko-KR" altLang="en-US" sz="3200" dirty="0">
                <a:solidFill>
                  <a:schemeClr val="bg1"/>
                </a:solidFill>
                <a:latin typeface="HY궁서B" pitchFamily="18" charset="-127"/>
                <a:ea typeface="HY궁서B" pitchFamily="18" charset="-127"/>
              </a:endParaRPr>
            </a:p>
          </p:txBody>
        </p:sp>
      </p:grpSp>
      <p:sp>
        <p:nvSpPr>
          <p:cNvPr id="39" name="Line 14"/>
          <p:cNvSpPr>
            <a:spLocks noChangeShapeType="1"/>
          </p:cNvSpPr>
          <p:nvPr/>
        </p:nvSpPr>
        <p:spPr bwMode="auto">
          <a:xfrm>
            <a:off x="446322" y="1857375"/>
            <a:ext cx="8305800" cy="0"/>
          </a:xfrm>
          <a:prstGeom prst="line">
            <a:avLst/>
          </a:prstGeom>
          <a:noFill/>
          <a:ln w="76200" cap="rnd">
            <a:solidFill>
              <a:srgbClr val="003366"/>
            </a:solidFill>
            <a:prstDash val="sysDot"/>
            <a:miter lim="800000"/>
            <a:headEnd/>
            <a:tailEnd/>
          </a:ln>
        </p:spPr>
        <p:txBody>
          <a:bodyPr wrap="none"/>
          <a:lstStyle/>
          <a:p>
            <a:endParaRPr lang="ko-KR" altLang="en-US"/>
          </a:p>
        </p:txBody>
      </p:sp>
      <p:sp>
        <p:nvSpPr>
          <p:cNvPr id="43" name="Oval 8"/>
          <p:cNvSpPr>
            <a:spLocks noChangeAspect="1" noChangeArrowheads="1"/>
          </p:cNvSpPr>
          <p:nvPr/>
        </p:nvSpPr>
        <p:spPr bwMode="auto">
          <a:xfrm flipV="1">
            <a:off x="3807694" y="4763562"/>
            <a:ext cx="158750" cy="158750"/>
          </a:xfrm>
          <a:prstGeom prst="ellipse">
            <a:avLst/>
          </a:prstGeom>
          <a:solidFill>
            <a:srgbClr val="FFCC00"/>
          </a:solidFill>
          <a:ln w="19050">
            <a:solidFill>
              <a:srgbClr val="FF9900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>
              <a:spcBef>
                <a:spcPct val="50000"/>
              </a:spcBef>
            </a:pPr>
            <a:endParaRPr lang="ko-KR" altLang="en-US"/>
          </a:p>
        </p:txBody>
      </p:sp>
      <p:sp>
        <p:nvSpPr>
          <p:cNvPr id="44" name="Text Box 9"/>
          <p:cNvSpPr txBox="1">
            <a:spLocks noChangeArrowheads="1"/>
          </p:cNvSpPr>
          <p:nvPr/>
        </p:nvSpPr>
        <p:spPr bwMode="auto">
          <a:xfrm>
            <a:off x="2716935" y="4654569"/>
            <a:ext cx="914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2019.03</a:t>
            </a:r>
          </a:p>
        </p:txBody>
      </p:sp>
      <p:sp>
        <p:nvSpPr>
          <p:cNvPr id="45" name="Text Box 10"/>
          <p:cNvSpPr txBox="1">
            <a:spLocks noChangeArrowheads="1"/>
          </p:cNvSpPr>
          <p:nvPr/>
        </p:nvSpPr>
        <p:spPr bwMode="auto">
          <a:xfrm>
            <a:off x="4274806" y="4171764"/>
            <a:ext cx="38862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금형 제작 및 생산 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7" name="Oval 11"/>
          <p:cNvSpPr>
            <a:spLocks noChangeAspect="1" noChangeArrowheads="1"/>
          </p:cNvSpPr>
          <p:nvPr/>
        </p:nvSpPr>
        <p:spPr bwMode="auto">
          <a:xfrm flipV="1">
            <a:off x="3794149" y="4238329"/>
            <a:ext cx="158750" cy="158750"/>
          </a:xfrm>
          <a:prstGeom prst="ellipse">
            <a:avLst/>
          </a:prstGeom>
          <a:solidFill>
            <a:srgbClr val="FFCC00"/>
          </a:solidFill>
          <a:ln w="19050">
            <a:solidFill>
              <a:srgbClr val="FF9900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>
              <a:spcBef>
                <a:spcPct val="50000"/>
              </a:spcBef>
            </a:pPr>
            <a:endParaRPr lang="ko-KR" altLang="en-US"/>
          </a:p>
        </p:txBody>
      </p:sp>
      <p:sp>
        <p:nvSpPr>
          <p:cNvPr id="48" name="Text Box 12"/>
          <p:cNvSpPr txBox="1">
            <a:spLocks noChangeArrowheads="1"/>
          </p:cNvSpPr>
          <p:nvPr/>
        </p:nvSpPr>
        <p:spPr bwMode="auto">
          <a:xfrm>
            <a:off x="2727616" y="4165304"/>
            <a:ext cx="914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2019.04</a:t>
            </a:r>
          </a:p>
        </p:txBody>
      </p:sp>
      <p:sp>
        <p:nvSpPr>
          <p:cNvPr id="51" name="Text Box 13"/>
          <p:cNvSpPr txBox="1">
            <a:spLocks noChangeArrowheads="1"/>
          </p:cNvSpPr>
          <p:nvPr/>
        </p:nvSpPr>
        <p:spPr bwMode="auto">
          <a:xfrm>
            <a:off x="4065927" y="2374306"/>
            <a:ext cx="228601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  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사출기 도입 예정</a:t>
            </a:r>
          </a:p>
        </p:txBody>
      </p:sp>
      <p:sp>
        <p:nvSpPr>
          <p:cNvPr id="52" name="Oval 11"/>
          <p:cNvSpPr>
            <a:spLocks noChangeAspect="1" noChangeArrowheads="1"/>
          </p:cNvSpPr>
          <p:nvPr/>
        </p:nvSpPr>
        <p:spPr bwMode="auto">
          <a:xfrm flipV="1">
            <a:off x="3768749" y="3292628"/>
            <a:ext cx="184150" cy="184150"/>
          </a:xfrm>
          <a:prstGeom prst="ellipse">
            <a:avLst/>
          </a:prstGeom>
          <a:solidFill>
            <a:srgbClr val="FFCC00"/>
          </a:solidFill>
          <a:ln w="19050">
            <a:solidFill>
              <a:srgbClr val="FF9900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>
              <a:spcBef>
                <a:spcPct val="50000"/>
              </a:spcBef>
            </a:pPr>
            <a:endParaRPr lang="ko-KR" altLang="en-US"/>
          </a:p>
        </p:txBody>
      </p:sp>
      <p:sp>
        <p:nvSpPr>
          <p:cNvPr id="53" name="Text Box 12"/>
          <p:cNvSpPr txBox="1">
            <a:spLocks noChangeArrowheads="1"/>
          </p:cNvSpPr>
          <p:nvPr/>
        </p:nvSpPr>
        <p:spPr bwMode="auto">
          <a:xfrm>
            <a:off x="2716935" y="3212437"/>
            <a:ext cx="9144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2019.09</a:t>
            </a:r>
          </a:p>
        </p:txBody>
      </p:sp>
      <p:sp>
        <p:nvSpPr>
          <p:cNvPr id="54" name="Text Box 13"/>
          <p:cNvSpPr txBox="1">
            <a:spLocks noChangeArrowheads="1"/>
          </p:cNvSpPr>
          <p:nvPr/>
        </p:nvSpPr>
        <p:spPr bwMode="auto">
          <a:xfrm>
            <a:off x="4180543" y="4689048"/>
            <a:ext cx="294798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밀링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연마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범용 방전 도입</a:t>
            </a:r>
          </a:p>
        </p:txBody>
      </p:sp>
      <p:sp>
        <p:nvSpPr>
          <p:cNvPr id="55" name="Oval 11"/>
          <p:cNvSpPr>
            <a:spLocks noChangeAspect="1" noChangeArrowheads="1"/>
          </p:cNvSpPr>
          <p:nvPr/>
        </p:nvSpPr>
        <p:spPr bwMode="auto">
          <a:xfrm flipV="1">
            <a:off x="3766193" y="2439569"/>
            <a:ext cx="180975" cy="180975"/>
          </a:xfrm>
          <a:prstGeom prst="ellipse">
            <a:avLst/>
          </a:prstGeom>
          <a:solidFill>
            <a:srgbClr val="FFCC00"/>
          </a:solidFill>
          <a:ln w="19050">
            <a:solidFill>
              <a:srgbClr val="FF9900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>
              <a:spcBef>
                <a:spcPct val="50000"/>
              </a:spcBef>
            </a:pPr>
            <a:endParaRPr lang="ko-KR" altLang="en-US"/>
          </a:p>
        </p:txBody>
      </p:sp>
      <p:sp>
        <p:nvSpPr>
          <p:cNvPr id="56" name="Text Box 12"/>
          <p:cNvSpPr txBox="1">
            <a:spLocks noChangeArrowheads="1"/>
          </p:cNvSpPr>
          <p:nvPr/>
        </p:nvSpPr>
        <p:spPr bwMode="auto">
          <a:xfrm>
            <a:off x="2693984" y="2351810"/>
            <a:ext cx="8985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2021.10</a:t>
            </a:r>
          </a:p>
        </p:txBody>
      </p:sp>
      <p:sp>
        <p:nvSpPr>
          <p:cNvPr id="60" name="Text Box 13"/>
          <p:cNvSpPr txBox="1">
            <a:spLocks noChangeArrowheads="1"/>
          </p:cNvSpPr>
          <p:nvPr/>
        </p:nvSpPr>
        <p:spPr bwMode="auto">
          <a:xfrm>
            <a:off x="4258084" y="3188022"/>
            <a:ext cx="269018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마키노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방전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2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대 도입  </a:t>
            </a:r>
          </a:p>
        </p:txBody>
      </p:sp>
      <p:sp>
        <p:nvSpPr>
          <p:cNvPr id="62" name="Oval 11"/>
          <p:cNvSpPr>
            <a:spLocks noChangeAspect="1" noChangeArrowheads="1"/>
          </p:cNvSpPr>
          <p:nvPr/>
        </p:nvSpPr>
        <p:spPr bwMode="auto">
          <a:xfrm flipV="1">
            <a:off x="3790371" y="3759901"/>
            <a:ext cx="166305" cy="166305"/>
          </a:xfrm>
          <a:prstGeom prst="ellipse">
            <a:avLst/>
          </a:prstGeom>
          <a:solidFill>
            <a:srgbClr val="FFCC00"/>
          </a:solidFill>
          <a:ln w="19050">
            <a:solidFill>
              <a:srgbClr val="FF9900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>
              <a:spcBef>
                <a:spcPct val="50000"/>
              </a:spcBef>
            </a:pPr>
            <a:endParaRPr lang="ko-KR" altLang="en-US"/>
          </a:p>
        </p:txBody>
      </p:sp>
      <p:sp>
        <p:nvSpPr>
          <p:cNvPr id="63" name="Text Box 12"/>
          <p:cNvSpPr txBox="1">
            <a:spLocks noChangeArrowheads="1"/>
          </p:cNvSpPr>
          <p:nvPr/>
        </p:nvSpPr>
        <p:spPr bwMode="auto">
          <a:xfrm>
            <a:off x="2716935" y="3659634"/>
            <a:ext cx="914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2019.08</a:t>
            </a:r>
          </a:p>
        </p:txBody>
      </p:sp>
      <p:sp>
        <p:nvSpPr>
          <p:cNvPr id="64" name="Text Box 13"/>
          <p:cNvSpPr txBox="1">
            <a:spLocks noChangeArrowheads="1"/>
          </p:cNvSpPr>
          <p:nvPr/>
        </p:nvSpPr>
        <p:spPr bwMode="auto">
          <a:xfrm>
            <a:off x="4258084" y="3658145"/>
            <a:ext cx="221456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3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차원 측정기 도입       </a:t>
            </a:r>
          </a:p>
        </p:txBody>
      </p:sp>
      <p:sp>
        <p:nvSpPr>
          <p:cNvPr id="68" name="Text Box 20"/>
          <p:cNvSpPr txBox="1">
            <a:spLocks noChangeArrowheads="1"/>
          </p:cNvSpPr>
          <p:nvPr/>
        </p:nvSpPr>
        <p:spPr bwMode="auto">
          <a:xfrm>
            <a:off x="357188" y="1428750"/>
            <a:ext cx="5654972" cy="391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latinLnBrk="0" hangingPunct="0">
              <a:lnSpc>
                <a:spcPct val="120000"/>
              </a:lnSpc>
            </a:pPr>
            <a:r>
              <a:rPr kumimoji="0" lang="en-US" altLang="ko-KR" sz="1800" b="0" dirty="0">
                <a:latin typeface="휴먼옛체" pitchFamily="18" charset="-127"/>
                <a:ea typeface="휴먼옛체" pitchFamily="18" charset="-127"/>
              </a:rPr>
              <a:t>3. </a:t>
            </a:r>
            <a:r>
              <a:rPr kumimoji="0" lang="ko-KR" altLang="en-US" sz="1800" dirty="0"/>
              <a:t>회사 연혁 및 설비 구입</a:t>
            </a:r>
            <a:r>
              <a:rPr kumimoji="0" lang="en-US" altLang="ko-KR" sz="1800" dirty="0"/>
              <a:t>/</a:t>
            </a:r>
            <a:r>
              <a:rPr kumimoji="0" lang="ko-KR" altLang="en-US" sz="1800" dirty="0"/>
              <a:t>추가 계획 </a:t>
            </a:r>
          </a:p>
        </p:txBody>
      </p:sp>
      <p:sp>
        <p:nvSpPr>
          <p:cNvPr id="69" name="Oval 3"/>
          <p:cNvSpPr>
            <a:spLocks noChangeAspect="1" noChangeArrowheads="1"/>
          </p:cNvSpPr>
          <p:nvPr/>
        </p:nvSpPr>
        <p:spPr bwMode="auto">
          <a:xfrm flipV="1">
            <a:off x="3796568" y="5205435"/>
            <a:ext cx="158750" cy="158750"/>
          </a:xfrm>
          <a:prstGeom prst="ellipse">
            <a:avLst/>
          </a:prstGeom>
          <a:solidFill>
            <a:srgbClr val="FFCC00"/>
          </a:solidFill>
          <a:ln w="19050">
            <a:solidFill>
              <a:srgbClr val="FF9900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>
              <a:spcBef>
                <a:spcPct val="50000"/>
              </a:spcBef>
            </a:pPr>
            <a:endParaRPr lang="ko-KR" altLang="en-US"/>
          </a:p>
        </p:txBody>
      </p:sp>
      <p:sp>
        <p:nvSpPr>
          <p:cNvPr id="70" name="Text Box 6"/>
          <p:cNvSpPr txBox="1">
            <a:spLocks noChangeArrowheads="1"/>
          </p:cNvSpPr>
          <p:nvPr/>
        </p:nvSpPr>
        <p:spPr bwMode="auto">
          <a:xfrm>
            <a:off x="2716935" y="5138571"/>
            <a:ext cx="914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2019.02</a:t>
            </a:r>
          </a:p>
        </p:txBody>
      </p:sp>
      <p:sp>
        <p:nvSpPr>
          <p:cNvPr id="71" name="Text Box 7"/>
          <p:cNvSpPr txBox="1">
            <a:spLocks noChangeArrowheads="1"/>
          </p:cNvSpPr>
          <p:nvPr/>
        </p:nvSpPr>
        <p:spPr bwMode="auto">
          <a:xfrm>
            <a:off x="4240502" y="5142033"/>
            <a:ext cx="313980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고려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테크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설립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인천 서구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석남동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4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1" name="슬라이드 번호 개체 틀 48"/>
          <p:cNvSpPr txBox="1">
            <a:spLocks/>
          </p:cNvSpPr>
          <p:nvPr/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defPPr>
              <a:defRPr lang="ko-KR"/>
            </a:defPPr>
            <a:lvl1pPr algn="r" rtl="0" eaLnBrk="1" fontAlgn="base" latinLnBrk="0" hangingPunct="1">
              <a:spcBef>
                <a:spcPct val="0"/>
              </a:spcBef>
              <a:spcAft>
                <a:spcPct val="0"/>
              </a:spcAft>
              <a:defRPr kumimoji="0" sz="1000" b="0" kern="1200">
                <a:solidFill>
                  <a:schemeClr val="tx1"/>
                </a:solidFill>
                <a:latin typeface="굴림체" pitchFamily="49" charset="-127"/>
                <a:ea typeface="굴림체" pitchFamily="49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300" b="1" kern="1200">
                <a:solidFill>
                  <a:schemeClr val="tx1"/>
                </a:solidFill>
                <a:latin typeface="굴림체" pitchFamily="49" charset="-127"/>
                <a:ea typeface="굴림체" pitchFamily="49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300" b="1" kern="1200">
                <a:solidFill>
                  <a:schemeClr val="tx1"/>
                </a:solidFill>
                <a:latin typeface="굴림체" pitchFamily="49" charset="-127"/>
                <a:ea typeface="굴림체" pitchFamily="49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300" b="1" kern="1200">
                <a:solidFill>
                  <a:schemeClr val="tx1"/>
                </a:solidFill>
                <a:latin typeface="굴림체" pitchFamily="49" charset="-127"/>
                <a:ea typeface="굴림체" pitchFamily="49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300" b="1" kern="1200">
                <a:solidFill>
                  <a:schemeClr val="tx1"/>
                </a:solidFill>
                <a:latin typeface="굴림체" pitchFamily="49" charset="-127"/>
                <a:ea typeface="굴림체" pitchFamily="49" charset="-127"/>
                <a:cs typeface="+mn-cs"/>
              </a:defRPr>
            </a:lvl5pPr>
            <a:lvl6pPr marL="2286000" algn="l" defTabSz="914400" rtl="0" eaLnBrk="1" latinLnBrk="1" hangingPunct="1">
              <a:defRPr kumimoji="1" sz="1300" b="1" kern="1200">
                <a:solidFill>
                  <a:schemeClr val="tx1"/>
                </a:solidFill>
                <a:latin typeface="굴림체" pitchFamily="49" charset="-127"/>
                <a:ea typeface="굴림체" pitchFamily="49" charset="-127"/>
                <a:cs typeface="+mn-cs"/>
              </a:defRPr>
            </a:lvl6pPr>
            <a:lvl7pPr marL="2743200" algn="l" defTabSz="914400" rtl="0" eaLnBrk="1" latinLnBrk="1" hangingPunct="1">
              <a:defRPr kumimoji="1" sz="1300" b="1" kern="1200">
                <a:solidFill>
                  <a:schemeClr val="tx1"/>
                </a:solidFill>
                <a:latin typeface="굴림체" pitchFamily="49" charset="-127"/>
                <a:ea typeface="굴림체" pitchFamily="49" charset="-127"/>
                <a:cs typeface="+mn-cs"/>
              </a:defRPr>
            </a:lvl7pPr>
            <a:lvl8pPr marL="3200400" algn="l" defTabSz="914400" rtl="0" eaLnBrk="1" latinLnBrk="1" hangingPunct="1">
              <a:defRPr kumimoji="1" sz="1300" b="1" kern="1200">
                <a:solidFill>
                  <a:schemeClr val="tx1"/>
                </a:solidFill>
                <a:latin typeface="굴림체" pitchFamily="49" charset="-127"/>
                <a:ea typeface="굴림체" pitchFamily="49" charset="-127"/>
                <a:cs typeface="+mn-cs"/>
              </a:defRPr>
            </a:lvl8pPr>
            <a:lvl9pPr marL="3657600" algn="l" defTabSz="914400" rtl="0" eaLnBrk="1" latinLnBrk="1" hangingPunct="1">
              <a:defRPr kumimoji="1" sz="1300" b="1" kern="1200">
                <a:solidFill>
                  <a:schemeClr val="tx1"/>
                </a:solidFill>
                <a:latin typeface="굴림체" pitchFamily="49" charset="-127"/>
                <a:ea typeface="굴림체" pitchFamily="49" charset="-127"/>
                <a:cs typeface="+mn-cs"/>
              </a:defRPr>
            </a:lvl9pPr>
          </a:lstStyle>
          <a:p>
            <a:pPr>
              <a:defRPr/>
            </a:pPr>
            <a:fld id="{DD072723-B047-42CD-803F-FD2BECEB511A}" type="slidenum">
              <a:rPr lang="en-US" altLang="ko-KR" smtClean="0"/>
              <a:pPr>
                <a:defRPr/>
              </a:pPr>
              <a:t>6</a:t>
            </a:fld>
            <a:endParaRPr lang="en-US" altLang="ko-KR"/>
          </a:p>
        </p:txBody>
      </p:sp>
      <p:sp>
        <p:nvSpPr>
          <p:cNvPr id="31" name="Text Box 13">
            <a:extLst>
              <a:ext uri="{FF2B5EF4-FFF2-40B4-BE49-F238E27FC236}">
                <a16:creationId xmlns:a16="http://schemas.microsoft.com/office/drawing/2014/main" id="{2BB9D460-EEB5-4B18-A605-A12157959B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6966" y="2775542"/>
            <a:ext cx="408404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  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고려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테크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확장 이전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인천 부평구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부평북로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4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Oval 11">
            <a:extLst>
              <a:ext uri="{FF2B5EF4-FFF2-40B4-BE49-F238E27FC236}">
                <a16:creationId xmlns:a16="http://schemas.microsoft.com/office/drawing/2014/main" id="{4D692F90-4709-46DD-A228-D354775DDA39}"/>
              </a:ext>
            </a:extLst>
          </p:cNvPr>
          <p:cNvSpPr>
            <a:spLocks noChangeAspect="1" noChangeArrowheads="1"/>
          </p:cNvSpPr>
          <p:nvPr/>
        </p:nvSpPr>
        <p:spPr bwMode="auto">
          <a:xfrm flipV="1">
            <a:off x="3777232" y="2840805"/>
            <a:ext cx="180975" cy="180975"/>
          </a:xfrm>
          <a:prstGeom prst="ellipse">
            <a:avLst/>
          </a:prstGeom>
          <a:solidFill>
            <a:srgbClr val="FFCC00"/>
          </a:solidFill>
          <a:ln w="19050">
            <a:solidFill>
              <a:srgbClr val="FF9900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>
              <a:spcBef>
                <a:spcPct val="50000"/>
              </a:spcBef>
            </a:pPr>
            <a:endParaRPr lang="ko-KR" altLang="en-US"/>
          </a:p>
        </p:txBody>
      </p:sp>
      <p:sp>
        <p:nvSpPr>
          <p:cNvPr id="33" name="Text Box 12">
            <a:extLst>
              <a:ext uri="{FF2B5EF4-FFF2-40B4-BE49-F238E27FC236}">
                <a16:creationId xmlns:a16="http://schemas.microsoft.com/office/drawing/2014/main" id="{50509594-0270-46B0-84A5-87E8073235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95789" y="2780033"/>
            <a:ext cx="8985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2019.12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슬라이드 번호 개체 틀 44"/>
          <p:cNvSpPr>
            <a:spLocks noGrp="1"/>
          </p:cNvSpPr>
          <p:nvPr>
            <p:ph type="sldNum" sz="quarter" idx="12"/>
          </p:nvPr>
        </p:nvSpPr>
        <p:spPr>
          <a:xfrm>
            <a:off x="8532440" y="6309320"/>
            <a:ext cx="365760" cy="365125"/>
          </a:xfrm>
        </p:spPr>
        <p:txBody>
          <a:bodyPr/>
          <a:lstStyle/>
          <a:p>
            <a:pPr>
              <a:defRPr/>
            </a:pPr>
            <a:fld id="{DD072723-B047-42CD-803F-FD2BECEB511A}" type="slidenum">
              <a:rPr lang="en-US" altLang="ko-KR" smtClean="0"/>
              <a:pPr>
                <a:defRPr/>
              </a:pPr>
              <a:t>7</a:t>
            </a:fld>
            <a:endParaRPr lang="en-US" altLang="ko-KR" dirty="0"/>
          </a:p>
        </p:txBody>
      </p:sp>
      <p:pic>
        <p:nvPicPr>
          <p:cNvPr id="41" name="그림 40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89520" y="6220835"/>
            <a:ext cx="542920" cy="453610"/>
          </a:xfrm>
          <a:prstGeom prst="rect">
            <a:avLst/>
          </a:prstGeom>
        </p:spPr>
      </p:pic>
      <p:sp>
        <p:nvSpPr>
          <p:cNvPr id="113" name="순서도: 수행의 시작/종료 112"/>
          <p:cNvSpPr/>
          <p:nvPr/>
        </p:nvSpPr>
        <p:spPr bwMode="auto">
          <a:xfrm>
            <a:off x="971600" y="260647"/>
            <a:ext cx="4214827" cy="714375"/>
          </a:xfrm>
          <a:prstGeom prst="flowChartTerminator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2400" dirty="0">
                <a:latin typeface="HyhwpEQ" pitchFamily="18" charset="-127"/>
                <a:ea typeface="HyhwpEQ" pitchFamily="18" charset="-127"/>
              </a:rPr>
              <a:t>조 직 도</a:t>
            </a:r>
          </a:p>
        </p:txBody>
      </p:sp>
      <p:sp>
        <p:nvSpPr>
          <p:cNvPr id="115" name="타원 114"/>
          <p:cNvSpPr/>
          <p:nvPr/>
        </p:nvSpPr>
        <p:spPr bwMode="auto">
          <a:xfrm>
            <a:off x="110355" y="332085"/>
            <a:ext cx="714377" cy="571500"/>
          </a:xfrm>
          <a:prstGeom prst="ellipse">
            <a:avLst/>
          </a:prstGeom>
          <a:solidFill>
            <a:schemeClr val="bg2">
              <a:lumMod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3200" dirty="0">
                <a:solidFill>
                  <a:schemeClr val="bg1"/>
                </a:solidFill>
                <a:latin typeface="HY궁서B" pitchFamily="18" charset="-127"/>
                <a:ea typeface="HY궁서B" pitchFamily="18" charset="-127"/>
              </a:rPr>
              <a:t>5</a:t>
            </a:r>
            <a:endParaRPr lang="ko-KR" altLang="en-US" sz="3200" dirty="0">
              <a:solidFill>
                <a:schemeClr val="bg1"/>
              </a:solidFill>
              <a:latin typeface="HY궁서B" pitchFamily="18" charset="-127"/>
              <a:ea typeface="HY궁서B" pitchFamily="18" charset="-127"/>
            </a:endParaRPr>
          </a:p>
        </p:txBody>
      </p:sp>
      <p:sp>
        <p:nvSpPr>
          <p:cNvPr id="40" name="Rectangle 36">
            <a:extLst>
              <a:ext uri="{FF2B5EF4-FFF2-40B4-BE49-F238E27FC236}">
                <a16:creationId xmlns:a16="http://schemas.microsoft.com/office/drawing/2014/main" id="{D93906C5-9186-475B-B77E-8B37D9EEC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80013" y="1924979"/>
            <a:ext cx="1406414" cy="465956"/>
          </a:xfrm>
          <a:prstGeom prst="rect">
            <a:avLst/>
          </a:prstGeom>
          <a:solidFill>
            <a:srgbClr val="0070C0"/>
          </a:solidFill>
          <a:ln w="9525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none" lIns="0" rIns="0" anchor="ctr"/>
          <a:lstStyle/>
          <a:p>
            <a:pPr algn="ctr" eaLnBrk="1" latinLnBrk="1" hangingPunct="1">
              <a:defRPr/>
            </a:pPr>
            <a:r>
              <a:rPr lang="ko-KR" altLang="en-US" sz="1100" dirty="0">
                <a:solidFill>
                  <a:schemeClr val="bg1"/>
                </a:solidFill>
                <a:latin typeface="Arial" panose="020B0604020202020204" pitchFamily="34" charset="0"/>
                <a:ea typeface="돋움" panose="020B0600000101010101" pitchFamily="50" charset="-127"/>
                <a:cs typeface="Arial" panose="020B0604020202020204" pitchFamily="34" charset="0"/>
              </a:rPr>
              <a:t>대표이사</a:t>
            </a:r>
            <a:endParaRPr lang="en-US" altLang="ko-KR" sz="1100" dirty="0">
              <a:solidFill>
                <a:schemeClr val="bg1"/>
              </a:solidFill>
              <a:latin typeface="Arial" panose="020B0604020202020204" pitchFamily="34" charset="0"/>
              <a:ea typeface="돋움" panose="020B0600000101010101" pitchFamily="50" charset="-127"/>
              <a:cs typeface="Arial" panose="020B0604020202020204" pitchFamily="34" charset="0"/>
            </a:endParaRPr>
          </a:p>
        </p:txBody>
      </p: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9C1F08AA-E760-48DD-8597-850B62A282BE}"/>
              </a:ext>
            </a:extLst>
          </p:cNvPr>
          <p:cNvCxnSpPr>
            <a:cxnSpLocks/>
            <a:stCxn id="40" idx="2"/>
          </p:cNvCxnSpPr>
          <p:nvPr/>
        </p:nvCxnSpPr>
        <p:spPr bwMode="auto">
          <a:xfrm>
            <a:off x="4483220" y="2390935"/>
            <a:ext cx="0" cy="824596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0" name="Rectangle 34">
            <a:extLst>
              <a:ext uri="{FF2B5EF4-FFF2-40B4-BE49-F238E27FC236}">
                <a16:creationId xmlns:a16="http://schemas.microsoft.com/office/drawing/2014/main" id="{F3D1D743-BD76-49BE-B56B-7C69853F73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44873" y="4665818"/>
            <a:ext cx="1089273" cy="376410"/>
          </a:xfrm>
          <a:prstGeom prst="rect">
            <a:avLst/>
          </a:prstGeom>
          <a:noFill/>
          <a:ln w="9525">
            <a:solidFill>
              <a:schemeClr val="tx1"/>
            </a:solidFill>
            <a:prstDash val="sysDash"/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none" lIns="0" rIns="0" anchor="ctr"/>
          <a:lstStyle/>
          <a:p>
            <a:pPr algn="ctr" eaLnBrk="1" latinLnBrk="1" hangingPunct="1">
              <a:defRPr/>
            </a:pPr>
            <a:r>
              <a:rPr lang="ko-KR" altLang="en-US" sz="1000" dirty="0">
                <a:latin typeface="Arial" panose="020B0604020202020204" pitchFamily="34" charset="0"/>
                <a:ea typeface="돋움" panose="020B0600000101010101" pitchFamily="50" charset="-127"/>
                <a:cs typeface="Arial" panose="020B0604020202020204" pitchFamily="34" charset="0"/>
              </a:rPr>
              <a:t>금형 사상 및 조립</a:t>
            </a:r>
          </a:p>
        </p:txBody>
      </p:sp>
      <p:sp>
        <p:nvSpPr>
          <p:cNvPr id="51" name="Rectangle 34">
            <a:extLst>
              <a:ext uri="{FF2B5EF4-FFF2-40B4-BE49-F238E27FC236}">
                <a16:creationId xmlns:a16="http://schemas.microsoft.com/office/drawing/2014/main" id="{EFEA5DCA-B9E4-495E-84EE-E400692755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4999" y="4635294"/>
            <a:ext cx="1278790" cy="419635"/>
          </a:xfrm>
          <a:prstGeom prst="rect">
            <a:avLst/>
          </a:prstGeom>
          <a:noFill/>
          <a:ln w="9525">
            <a:solidFill>
              <a:schemeClr val="tx1"/>
            </a:solidFill>
            <a:prstDash val="sysDash"/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none" lIns="0" rIns="0" anchor="ctr"/>
          <a:lstStyle/>
          <a:p>
            <a:pPr algn="ctr" eaLnBrk="1" latinLnBrk="1" hangingPunct="1">
              <a:defRPr/>
            </a:pPr>
            <a:r>
              <a:rPr lang="ko-KR" altLang="en-US" sz="1000" dirty="0">
                <a:latin typeface="Arial" panose="020B0604020202020204" pitchFamily="34" charset="0"/>
                <a:ea typeface="돋움" panose="020B0600000101010101" pitchFamily="50" charset="-127"/>
                <a:cs typeface="Arial" panose="020B0604020202020204" pitchFamily="34" charset="0"/>
              </a:rPr>
              <a:t>영업 </a:t>
            </a:r>
            <a:r>
              <a:rPr lang="en-US" altLang="ko-KR" sz="1000" dirty="0">
                <a:latin typeface="Arial" panose="020B0604020202020204" pitchFamily="34" charset="0"/>
                <a:ea typeface="돋움" panose="020B0600000101010101" pitchFamily="50" charset="-127"/>
                <a:cs typeface="Arial" panose="020B0604020202020204" pitchFamily="34" charset="0"/>
              </a:rPr>
              <a:t>/</a:t>
            </a:r>
            <a:r>
              <a:rPr lang="ko-KR" altLang="en-US" sz="1000" dirty="0">
                <a:latin typeface="Arial" panose="020B0604020202020204" pitchFamily="34" charset="0"/>
                <a:ea typeface="돋움" panose="020B0600000101010101" pitchFamily="50" charset="-127"/>
                <a:cs typeface="Arial" panose="020B0604020202020204" pitchFamily="34" charset="0"/>
              </a:rPr>
              <a:t>공정</a:t>
            </a:r>
          </a:p>
        </p:txBody>
      </p:sp>
      <p:sp>
        <p:nvSpPr>
          <p:cNvPr id="52" name="Rectangle 34">
            <a:extLst>
              <a:ext uri="{FF2B5EF4-FFF2-40B4-BE49-F238E27FC236}">
                <a16:creationId xmlns:a16="http://schemas.microsoft.com/office/drawing/2014/main" id="{F8266770-3FCA-4232-9729-632DF4DAE1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21341" y="3620043"/>
            <a:ext cx="1437908" cy="36004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none" lIns="0" rIns="0" anchor="ctr"/>
          <a:lstStyle/>
          <a:p>
            <a:pPr algn="ctr" eaLnBrk="1" latinLnBrk="1" hangingPunct="1">
              <a:defRPr/>
            </a:pPr>
            <a:r>
              <a:rPr lang="ko-KR" altLang="en-US" sz="1000" dirty="0">
                <a:latin typeface="Arial" panose="020B0604020202020204" pitchFamily="34" charset="0"/>
                <a:ea typeface="돋움" panose="020B0600000101010101" pitchFamily="50" charset="-127"/>
                <a:cs typeface="Arial" panose="020B0604020202020204" pitchFamily="34" charset="0"/>
              </a:rPr>
              <a:t>금형 사업부</a:t>
            </a:r>
            <a:endParaRPr lang="en-US" altLang="ko-KR" sz="1000" dirty="0">
              <a:latin typeface="Arial" panose="020B0604020202020204" pitchFamily="34" charset="0"/>
              <a:ea typeface="돋움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53" name="Rectangle 34">
            <a:extLst>
              <a:ext uri="{FF2B5EF4-FFF2-40B4-BE49-F238E27FC236}">
                <a16:creationId xmlns:a16="http://schemas.microsoft.com/office/drawing/2014/main" id="{BC01CB4D-3B03-447A-A550-38326258C5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70249" y="3620043"/>
            <a:ext cx="1479787" cy="36004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none" lIns="0" rIns="0" anchor="ctr"/>
          <a:lstStyle/>
          <a:p>
            <a:pPr algn="ctr" eaLnBrk="1" latinLnBrk="1" hangingPunct="1">
              <a:defRPr/>
            </a:pPr>
            <a:r>
              <a:rPr lang="ko-KR" altLang="en-US" sz="1000" dirty="0">
                <a:latin typeface="Arial" panose="020B0604020202020204" pitchFamily="34" charset="0"/>
                <a:ea typeface="돋움" panose="020B0600000101010101" pitchFamily="50" charset="-127"/>
                <a:cs typeface="Arial" panose="020B0604020202020204" pitchFamily="34" charset="0"/>
              </a:rPr>
              <a:t>부설 연구소</a:t>
            </a:r>
            <a:endParaRPr lang="en-US" altLang="ko-KR" sz="1000" dirty="0">
              <a:latin typeface="Arial" panose="020B0604020202020204" pitchFamily="34" charset="0"/>
              <a:ea typeface="돋움" panose="020B0600000101010101" pitchFamily="50" charset="-127"/>
              <a:cs typeface="Arial" panose="020B0604020202020204" pitchFamily="34" charset="0"/>
            </a:endParaRPr>
          </a:p>
        </p:txBody>
      </p:sp>
      <p:cxnSp>
        <p:nvCxnSpPr>
          <p:cNvPr id="54" name="꺾인 연결선 32">
            <a:extLst>
              <a:ext uri="{FF2B5EF4-FFF2-40B4-BE49-F238E27FC236}">
                <a16:creationId xmlns:a16="http://schemas.microsoft.com/office/drawing/2014/main" id="{CA16DD7B-9092-4C5D-B7A9-7C7407EAB017}"/>
              </a:ext>
            </a:extLst>
          </p:cNvPr>
          <p:cNvCxnSpPr>
            <a:cxnSpLocks/>
          </p:cNvCxnSpPr>
          <p:nvPr/>
        </p:nvCxnSpPr>
        <p:spPr bwMode="auto">
          <a:xfrm flipV="1">
            <a:off x="2987824" y="3212191"/>
            <a:ext cx="3024336" cy="6922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5" name="꺾인 연결선 34">
            <a:extLst>
              <a:ext uri="{FF2B5EF4-FFF2-40B4-BE49-F238E27FC236}">
                <a16:creationId xmlns:a16="http://schemas.microsoft.com/office/drawing/2014/main" id="{C547416F-8090-49C0-BE07-E690F7465799}"/>
              </a:ext>
            </a:extLst>
          </p:cNvPr>
          <p:cNvCxnSpPr>
            <a:cxnSpLocks/>
            <a:stCxn id="51" idx="0"/>
            <a:endCxn id="50" idx="0"/>
          </p:cNvCxnSpPr>
          <p:nvPr/>
        </p:nvCxnSpPr>
        <p:spPr bwMode="auto">
          <a:xfrm rot="16200000" flipH="1">
            <a:off x="3051690" y="3927998"/>
            <a:ext cx="30524" cy="1445116"/>
          </a:xfrm>
          <a:prstGeom prst="bentConnector3">
            <a:avLst>
              <a:gd name="adj1" fmla="val -748919"/>
            </a:avLst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7" name="직선 연결선 56">
            <a:extLst>
              <a:ext uri="{FF2B5EF4-FFF2-40B4-BE49-F238E27FC236}">
                <a16:creationId xmlns:a16="http://schemas.microsoft.com/office/drawing/2014/main" id="{B98073F5-E449-4E62-A03D-4A2DB0D7A035}"/>
              </a:ext>
            </a:extLst>
          </p:cNvPr>
          <p:cNvCxnSpPr>
            <a:cxnSpLocks/>
          </p:cNvCxnSpPr>
          <p:nvPr/>
        </p:nvCxnSpPr>
        <p:spPr bwMode="auto">
          <a:xfrm>
            <a:off x="2983789" y="3980083"/>
            <a:ext cx="11044" cy="44991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60" name="Rectangle 34">
            <a:extLst>
              <a:ext uri="{FF2B5EF4-FFF2-40B4-BE49-F238E27FC236}">
                <a16:creationId xmlns:a16="http://schemas.microsoft.com/office/drawing/2014/main" id="{B1C67A4F-F13E-468E-BC96-8B1915F8DF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7870" y="4622595"/>
            <a:ext cx="1278789" cy="405789"/>
          </a:xfrm>
          <a:prstGeom prst="rect">
            <a:avLst/>
          </a:prstGeom>
          <a:noFill/>
          <a:ln w="9525">
            <a:solidFill>
              <a:schemeClr val="tx1"/>
            </a:solidFill>
            <a:prstDash val="sysDash"/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none" lIns="0" rIns="0" anchor="ctr"/>
          <a:lstStyle/>
          <a:p>
            <a:pPr algn="ctr" eaLnBrk="1" latinLnBrk="1" hangingPunct="1">
              <a:defRPr/>
            </a:pPr>
            <a:r>
              <a:rPr lang="ko-KR" altLang="en-US" sz="1000" dirty="0">
                <a:latin typeface="Arial" panose="020B0604020202020204" pitchFamily="34" charset="0"/>
                <a:ea typeface="돋움" panose="020B0600000101010101" pitchFamily="50" charset="-127"/>
                <a:cs typeface="Arial" panose="020B0604020202020204" pitchFamily="34" charset="0"/>
              </a:rPr>
              <a:t>금형 설계</a:t>
            </a:r>
          </a:p>
        </p:txBody>
      </p:sp>
      <p:sp>
        <p:nvSpPr>
          <p:cNvPr id="64" name="Rectangle 34">
            <a:extLst>
              <a:ext uri="{FF2B5EF4-FFF2-40B4-BE49-F238E27FC236}">
                <a16:creationId xmlns:a16="http://schemas.microsoft.com/office/drawing/2014/main" id="{A8580179-868E-4AD3-B9D0-FA7E7C1126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6176" y="4656461"/>
            <a:ext cx="1180561" cy="371924"/>
          </a:xfrm>
          <a:prstGeom prst="rect">
            <a:avLst/>
          </a:prstGeom>
          <a:noFill/>
          <a:ln w="9525">
            <a:solidFill>
              <a:schemeClr val="tx1"/>
            </a:solidFill>
            <a:prstDash val="sysDash"/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none" lIns="0" rIns="0" anchor="ctr"/>
          <a:lstStyle/>
          <a:p>
            <a:pPr algn="ctr" eaLnBrk="1" latinLnBrk="1" hangingPunct="1">
              <a:defRPr/>
            </a:pPr>
            <a:r>
              <a:rPr lang="ko-KR" altLang="en-US" sz="1000" dirty="0">
                <a:latin typeface="Arial" panose="020B0604020202020204" pitchFamily="34" charset="0"/>
                <a:ea typeface="돋움" panose="020B0600000101010101" pitchFamily="50" charset="-127"/>
                <a:cs typeface="Arial" panose="020B0604020202020204" pitchFamily="34" charset="0"/>
              </a:rPr>
              <a:t>측정</a:t>
            </a:r>
          </a:p>
        </p:txBody>
      </p:sp>
      <p:cxnSp>
        <p:nvCxnSpPr>
          <p:cNvPr id="66" name="직선 연결선 65">
            <a:extLst>
              <a:ext uri="{FF2B5EF4-FFF2-40B4-BE49-F238E27FC236}">
                <a16:creationId xmlns:a16="http://schemas.microsoft.com/office/drawing/2014/main" id="{1C10581E-83D6-4523-8D88-10E9E110A3E9}"/>
              </a:ext>
            </a:extLst>
          </p:cNvPr>
          <p:cNvCxnSpPr>
            <a:cxnSpLocks/>
          </p:cNvCxnSpPr>
          <p:nvPr/>
        </p:nvCxnSpPr>
        <p:spPr bwMode="auto">
          <a:xfrm>
            <a:off x="6010143" y="3980084"/>
            <a:ext cx="0" cy="414957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4" name="꺾인 연결선 34">
            <a:extLst>
              <a:ext uri="{FF2B5EF4-FFF2-40B4-BE49-F238E27FC236}">
                <a16:creationId xmlns:a16="http://schemas.microsoft.com/office/drawing/2014/main" id="{9CF39675-CD05-4E9E-8908-B43ADA03F311}"/>
              </a:ext>
            </a:extLst>
          </p:cNvPr>
          <p:cNvCxnSpPr/>
          <p:nvPr/>
        </p:nvCxnSpPr>
        <p:spPr bwMode="auto">
          <a:xfrm rot="16200000" flipH="1">
            <a:off x="5977042" y="3879430"/>
            <a:ext cx="30524" cy="1516856"/>
          </a:xfrm>
          <a:prstGeom prst="bentConnector3">
            <a:avLst>
              <a:gd name="adj1" fmla="val -748919"/>
            </a:avLst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1CCDF5D8-D4CE-44AA-96C5-A967156E2324}"/>
              </a:ext>
            </a:extLst>
          </p:cNvPr>
          <p:cNvCxnSpPr>
            <a:cxnSpLocks/>
          </p:cNvCxnSpPr>
          <p:nvPr/>
        </p:nvCxnSpPr>
        <p:spPr bwMode="auto">
          <a:xfrm>
            <a:off x="6010143" y="3212191"/>
            <a:ext cx="0" cy="414957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AB89C4A5-3CB9-4B53-B815-1C5E193178C7}"/>
              </a:ext>
            </a:extLst>
          </p:cNvPr>
          <p:cNvCxnSpPr>
            <a:cxnSpLocks/>
          </p:cNvCxnSpPr>
          <p:nvPr/>
        </p:nvCxnSpPr>
        <p:spPr bwMode="auto">
          <a:xfrm>
            <a:off x="2987824" y="3215531"/>
            <a:ext cx="0" cy="414957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슬라이드 번호 개체 틀 3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072723-B047-42CD-803F-FD2BECEB511A}" type="slidenum">
              <a:rPr lang="en-US" altLang="ko-KR" smtClean="0"/>
              <a:pPr>
                <a:defRPr/>
              </a:pPr>
              <a:t>8</a:t>
            </a:fld>
            <a:endParaRPr lang="en-US" altLang="ko-KR" dirty="0"/>
          </a:p>
        </p:txBody>
      </p:sp>
      <p:pic>
        <p:nvPicPr>
          <p:cNvPr id="39" name="그림 3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98626" y="6305458"/>
            <a:ext cx="513736" cy="453610"/>
          </a:xfrm>
          <a:prstGeom prst="rect">
            <a:avLst/>
          </a:prstGeom>
        </p:spPr>
      </p:pic>
      <p:grpSp>
        <p:nvGrpSpPr>
          <p:cNvPr id="50" name="그룹 69">
            <a:extLst>
              <a:ext uri="{FF2B5EF4-FFF2-40B4-BE49-F238E27FC236}">
                <a16:creationId xmlns:a16="http://schemas.microsoft.com/office/drawing/2014/main" id="{722B87B3-73B4-405D-B047-DA31CFE2CEFD}"/>
              </a:ext>
            </a:extLst>
          </p:cNvPr>
          <p:cNvGrpSpPr>
            <a:grpSpLocks/>
          </p:cNvGrpSpPr>
          <p:nvPr/>
        </p:nvGrpSpPr>
        <p:grpSpPr bwMode="auto">
          <a:xfrm>
            <a:off x="-37250" y="188640"/>
            <a:ext cx="9181249" cy="4848053"/>
            <a:chOff x="-31" y="142875"/>
            <a:chExt cx="9122586" cy="4848053"/>
          </a:xfrm>
        </p:grpSpPr>
        <p:sp>
          <p:nvSpPr>
            <p:cNvPr id="51" name="순서도: 수행의 시작/종료 50">
              <a:extLst>
                <a:ext uri="{FF2B5EF4-FFF2-40B4-BE49-F238E27FC236}">
                  <a16:creationId xmlns:a16="http://schemas.microsoft.com/office/drawing/2014/main" id="{7E986B5D-1D94-42C1-867D-516FBCD4046D}"/>
                </a:ext>
              </a:extLst>
            </p:cNvPr>
            <p:cNvSpPr/>
            <p:nvPr/>
          </p:nvSpPr>
          <p:spPr bwMode="auto">
            <a:xfrm>
              <a:off x="214313" y="142875"/>
              <a:ext cx="4214816" cy="714375"/>
            </a:xfrm>
            <a:prstGeom prst="flowChartTerminator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2400" dirty="0">
                  <a:latin typeface="HyhwpEQ" pitchFamily="18" charset="-127"/>
                  <a:ea typeface="HyhwpEQ" pitchFamily="18" charset="-127"/>
                </a:rPr>
                <a:t>고 객 사</a:t>
              </a:r>
            </a:p>
          </p:txBody>
        </p:sp>
        <p:sp>
          <p:nvSpPr>
            <p:cNvPr id="52" name="타원 51">
              <a:extLst>
                <a:ext uri="{FF2B5EF4-FFF2-40B4-BE49-F238E27FC236}">
                  <a16:creationId xmlns:a16="http://schemas.microsoft.com/office/drawing/2014/main" id="{D7A928AF-BD90-4EE6-B4F1-2690A57E4E5B}"/>
                </a:ext>
              </a:extLst>
            </p:cNvPr>
            <p:cNvSpPr/>
            <p:nvPr/>
          </p:nvSpPr>
          <p:spPr bwMode="auto">
            <a:xfrm>
              <a:off x="357158" y="214313"/>
              <a:ext cx="714378" cy="571500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ko-KR" sz="3200" dirty="0">
                  <a:solidFill>
                    <a:schemeClr val="bg1"/>
                  </a:solidFill>
                  <a:latin typeface="HY궁서B" pitchFamily="18" charset="-127"/>
                  <a:ea typeface="HY궁서B" pitchFamily="18" charset="-127"/>
                </a:rPr>
                <a:t>6</a:t>
              </a:r>
              <a:endParaRPr lang="ko-KR" altLang="en-US" sz="3200" dirty="0">
                <a:solidFill>
                  <a:schemeClr val="bg1"/>
                </a:solidFill>
                <a:latin typeface="HY궁서B" pitchFamily="18" charset="-127"/>
                <a:ea typeface="HY궁서B" pitchFamily="18" charset="-127"/>
              </a:endParaRPr>
            </a:p>
          </p:txBody>
        </p:sp>
        <p:sp>
          <p:nvSpPr>
            <p:cNvPr id="53" name="순서도: 논리합 52">
              <a:extLst>
                <a:ext uri="{FF2B5EF4-FFF2-40B4-BE49-F238E27FC236}">
                  <a16:creationId xmlns:a16="http://schemas.microsoft.com/office/drawing/2014/main" id="{8A5E119F-AE1F-415C-BB80-C6030A175DAD}"/>
                </a:ext>
              </a:extLst>
            </p:cNvPr>
            <p:cNvSpPr/>
            <p:nvPr/>
          </p:nvSpPr>
          <p:spPr bwMode="auto">
            <a:xfrm>
              <a:off x="3059812" y="2204864"/>
              <a:ext cx="2928930" cy="2786064"/>
            </a:xfrm>
            <a:prstGeom prst="flowChartOr">
              <a:avLst/>
            </a:prstGeom>
            <a:solidFill>
              <a:schemeClr val="bg1">
                <a:lumMod val="95000"/>
              </a:schemeClr>
            </a:solidFill>
            <a:ln w="38100"/>
            <a:effectLst>
              <a:softEdge rad="635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54" name="직사각형 53">
              <a:extLst>
                <a:ext uri="{FF2B5EF4-FFF2-40B4-BE49-F238E27FC236}">
                  <a16:creationId xmlns:a16="http://schemas.microsoft.com/office/drawing/2014/main" id="{DDFA72AF-78EE-4CB4-A33A-512A95C9A001}"/>
                </a:ext>
              </a:extLst>
            </p:cNvPr>
            <p:cNvSpPr/>
            <p:nvPr/>
          </p:nvSpPr>
          <p:spPr bwMode="auto">
            <a:xfrm>
              <a:off x="4524284" y="1791276"/>
              <a:ext cx="1928820" cy="428625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ko-KR" sz="1200" dirty="0">
                  <a:solidFill>
                    <a:schemeClr val="tx1"/>
                  </a:solidFill>
                </a:rPr>
                <a:t>          </a:t>
              </a:r>
              <a:r>
                <a:rPr lang="ko-KR" altLang="en-US" sz="1200" dirty="0">
                  <a:solidFill>
                    <a:schemeClr val="tx1"/>
                  </a:solidFill>
                </a:rPr>
                <a:t>주</a:t>
              </a:r>
              <a:r>
                <a:rPr lang="en-US" altLang="ko-KR" sz="1200" dirty="0">
                  <a:solidFill>
                    <a:schemeClr val="tx1"/>
                  </a:solidFill>
                </a:rPr>
                <a:t>)S.T.C</a:t>
              </a:r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sp>
          <p:nvSpPr>
            <p:cNvPr id="55" name="직사각형 54">
              <a:extLst>
                <a:ext uri="{FF2B5EF4-FFF2-40B4-BE49-F238E27FC236}">
                  <a16:creationId xmlns:a16="http://schemas.microsoft.com/office/drawing/2014/main" id="{8231F2D7-9C34-4687-ABA0-7C3EAE19ADDD}"/>
                </a:ext>
              </a:extLst>
            </p:cNvPr>
            <p:cNvSpPr/>
            <p:nvPr/>
          </p:nvSpPr>
          <p:spPr bwMode="auto">
            <a:xfrm>
              <a:off x="6453104" y="1785938"/>
              <a:ext cx="2669451" cy="438324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ko-KR" altLang="en-US" sz="1200" dirty="0">
                  <a:solidFill>
                    <a:schemeClr val="tx1"/>
                  </a:solidFill>
                </a:rPr>
                <a:t>반도체금형 및 일반금형 제작 </a:t>
              </a:r>
              <a:r>
                <a:rPr lang="ko-KR" altLang="en-US" sz="1200" dirty="0" err="1">
                  <a:solidFill>
                    <a:schemeClr val="tx1"/>
                  </a:solidFill>
                </a:rPr>
                <a:t>및생산</a:t>
              </a:r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cxnSp>
          <p:nvCxnSpPr>
            <p:cNvPr id="56" name="Shape 50">
              <a:extLst>
                <a:ext uri="{FF2B5EF4-FFF2-40B4-BE49-F238E27FC236}">
                  <a16:creationId xmlns:a16="http://schemas.microsoft.com/office/drawing/2014/main" id="{2783E27A-960A-4D8B-A0DB-43194C04D0E1}"/>
                </a:ext>
              </a:extLst>
            </p:cNvPr>
            <p:cNvCxnSpPr>
              <a:cxnSpLocks/>
              <a:endCxn id="55" idx="2"/>
            </p:cNvCxnSpPr>
            <p:nvPr/>
          </p:nvCxnSpPr>
          <p:spPr bwMode="auto">
            <a:xfrm flipV="1">
              <a:off x="6980718" y="2224262"/>
              <a:ext cx="807112" cy="418928"/>
            </a:xfrm>
            <a:prstGeom prst="curvedConnector2">
              <a:avLst/>
            </a:prstGeom>
            <a:ln w="76200">
              <a:solidFill>
                <a:srgbClr val="FFFF99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hape 51">
              <a:extLst>
                <a:ext uri="{FF2B5EF4-FFF2-40B4-BE49-F238E27FC236}">
                  <a16:creationId xmlns:a16="http://schemas.microsoft.com/office/drawing/2014/main" id="{4B1F5B0E-CEDA-4881-BE37-DEC5B6513AEF}"/>
                </a:ext>
              </a:extLst>
            </p:cNvPr>
            <p:cNvCxnSpPr/>
            <p:nvPr/>
          </p:nvCxnSpPr>
          <p:spPr bwMode="auto">
            <a:xfrm>
              <a:off x="7143744" y="4071938"/>
              <a:ext cx="534990" cy="428625"/>
            </a:xfrm>
            <a:prstGeom prst="curvedConnector2">
              <a:avLst/>
            </a:prstGeom>
            <a:ln w="76200">
              <a:solidFill>
                <a:srgbClr val="FFFF99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hape 54">
              <a:extLst>
                <a:ext uri="{FF2B5EF4-FFF2-40B4-BE49-F238E27FC236}">
                  <a16:creationId xmlns:a16="http://schemas.microsoft.com/office/drawing/2014/main" id="{B3447DFE-7A4F-4985-A28F-6713C1CF93F8}"/>
                </a:ext>
              </a:extLst>
            </p:cNvPr>
            <p:cNvCxnSpPr/>
            <p:nvPr/>
          </p:nvCxnSpPr>
          <p:spPr bwMode="auto">
            <a:xfrm flipV="1">
              <a:off x="2071664" y="2214563"/>
              <a:ext cx="1177929" cy="857250"/>
            </a:xfrm>
            <a:prstGeom prst="curvedConnector2">
              <a:avLst/>
            </a:prstGeom>
            <a:ln w="76200">
              <a:solidFill>
                <a:srgbClr val="FFFF99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hape 59">
              <a:extLst>
                <a:ext uri="{FF2B5EF4-FFF2-40B4-BE49-F238E27FC236}">
                  <a16:creationId xmlns:a16="http://schemas.microsoft.com/office/drawing/2014/main" id="{B75D02CB-6EB3-41E0-A944-6C0BE04767C9}"/>
                </a:ext>
              </a:extLst>
            </p:cNvPr>
            <p:cNvCxnSpPr/>
            <p:nvPr/>
          </p:nvCxnSpPr>
          <p:spPr bwMode="auto">
            <a:xfrm>
              <a:off x="2071664" y="4071938"/>
              <a:ext cx="1177929" cy="857250"/>
            </a:xfrm>
            <a:prstGeom prst="curvedConnector2">
              <a:avLst/>
            </a:prstGeom>
            <a:ln w="76200">
              <a:solidFill>
                <a:srgbClr val="FFFF99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순서도: 수행의 시작/종료 59">
              <a:extLst>
                <a:ext uri="{FF2B5EF4-FFF2-40B4-BE49-F238E27FC236}">
                  <a16:creationId xmlns:a16="http://schemas.microsoft.com/office/drawing/2014/main" id="{777CAD8E-8653-4CD8-9872-E8D112FB0FBC}"/>
                </a:ext>
              </a:extLst>
            </p:cNvPr>
            <p:cNvSpPr/>
            <p:nvPr/>
          </p:nvSpPr>
          <p:spPr bwMode="auto">
            <a:xfrm>
              <a:off x="1186139" y="2786049"/>
              <a:ext cx="3286137" cy="428625"/>
            </a:xfrm>
            <a:prstGeom prst="flowChartTerminator">
              <a:avLst/>
            </a:prstGeom>
            <a:noFill/>
            <a:ln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ko-KR" sz="1400" dirty="0">
                  <a:solidFill>
                    <a:srgbClr val="0000CC"/>
                  </a:solidFill>
                </a:rPr>
                <a:t> Smart-Phone Sector </a:t>
              </a:r>
              <a:endParaRPr lang="ko-KR" altLang="en-US" sz="1400" dirty="0">
                <a:solidFill>
                  <a:srgbClr val="0000CC"/>
                </a:solidFill>
              </a:endParaRPr>
            </a:p>
          </p:txBody>
        </p:sp>
        <p:sp>
          <p:nvSpPr>
            <p:cNvPr id="61" name="순서도: 수행의 시작/종료 60">
              <a:extLst>
                <a:ext uri="{FF2B5EF4-FFF2-40B4-BE49-F238E27FC236}">
                  <a16:creationId xmlns:a16="http://schemas.microsoft.com/office/drawing/2014/main" id="{A71EB320-CC53-475A-9727-538BC577554A}"/>
                </a:ext>
              </a:extLst>
            </p:cNvPr>
            <p:cNvSpPr/>
            <p:nvPr/>
          </p:nvSpPr>
          <p:spPr bwMode="auto">
            <a:xfrm>
              <a:off x="725776" y="3781129"/>
              <a:ext cx="3143261" cy="428625"/>
            </a:xfrm>
            <a:prstGeom prst="flowChartTerminator">
              <a:avLst/>
            </a:prstGeom>
            <a:noFill/>
            <a:ln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ko-KR" sz="1400" dirty="0">
                  <a:solidFill>
                    <a:srgbClr val="0000CC"/>
                  </a:solidFill>
                </a:rPr>
                <a:t>Cd-Case Sector </a:t>
              </a:r>
              <a:endParaRPr lang="ko-KR" altLang="en-US" sz="1400" dirty="0">
                <a:solidFill>
                  <a:srgbClr val="0000CC"/>
                </a:solidFill>
              </a:endParaRPr>
            </a:p>
          </p:txBody>
        </p:sp>
        <p:sp>
          <p:nvSpPr>
            <p:cNvPr id="62" name="순서도: 수행의 시작/종료 61">
              <a:extLst>
                <a:ext uri="{FF2B5EF4-FFF2-40B4-BE49-F238E27FC236}">
                  <a16:creationId xmlns:a16="http://schemas.microsoft.com/office/drawing/2014/main" id="{BC6A4282-CB07-4607-BE8C-78F1E599A696}"/>
                </a:ext>
              </a:extLst>
            </p:cNvPr>
            <p:cNvSpPr/>
            <p:nvPr/>
          </p:nvSpPr>
          <p:spPr bwMode="auto">
            <a:xfrm>
              <a:off x="5219100" y="2671300"/>
              <a:ext cx="3357575" cy="428625"/>
            </a:xfrm>
            <a:prstGeom prst="flowChartTerminator">
              <a:avLst/>
            </a:prstGeom>
            <a:noFill/>
            <a:ln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ko-KR" sz="1400" dirty="0">
                  <a:solidFill>
                    <a:srgbClr val="0000CC"/>
                  </a:solidFill>
                </a:rPr>
                <a:t>     Connector Sector</a:t>
              </a:r>
              <a:endParaRPr lang="ko-KR" altLang="en-US" sz="1400" dirty="0">
                <a:solidFill>
                  <a:srgbClr val="0000CC"/>
                </a:solidFill>
              </a:endParaRPr>
            </a:p>
          </p:txBody>
        </p:sp>
        <p:sp>
          <p:nvSpPr>
            <p:cNvPr id="64" name="직사각형 63">
              <a:extLst>
                <a:ext uri="{FF2B5EF4-FFF2-40B4-BE49-F238E27FC236}">
                  <a16:creationId xmlns:a16="http://schemas.microsoft.com/office/drawing/2014/main" id="{AC6856EC-7719-4D9B-A0AF-A218248B4DFB}"/>
                </a:ext>
              </a:extLst>
            </p:cNvPr>
            <p:cNvSpPr/>
            <p:nvPr/>
          </p:nvSpPr>
          <p:spPr bwMode="auto">
            <a:xfrm>
              <a:off x="142844" y="1785938"/>
              <a:ext cx="1857382" cy="428625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ko-KR" altLang="en-US" sz="1200" dirty="0">
                  <a:solidFill>
                    <a:schemeClr val="tx1"/>
                  </a:solidFill>
                </a:rPr>
                <a:t>        ㈜</a:t>
              </a:r>
              <a:r>
                <a:rPr lang="ko-KR" altLang="en-US" sz="1200" dirty="0" err="1">
                  <a:solidFill>
                    <a:schemeClr val="tx1"/>
                  </a:solidFill>
                </a:rPr>
                <a:t>이솔</a:t>
              </a:r>
              <a:r>
                <a:rPr lang="ko-KR" altLang="en-US" sz="1200" dirty="0">
                  <a:solidFill>
                    <a:schemeClr val="tx1"/>
                  </a:solidFill>
                </a:rPr>
                <a:t> 산업</a:t>
              </a:r>
            </a:p>
          </p:txBody>
        </p:sp>
        <p:sp>
          <p:nvSpPr>
            <p:cNvPr id="65" name="직사각형 64">
              <a:extLst>
                <a:ext uri="{FF2B5EF4-FFF2-40B4-BE49-F238E27FC236}">
                  <a16:creationId xmlns:a16="http://schemas.microsoft.com/office/drawing/2014/main" id="{05109CE0-CAE2-4CE2-9AFA-592B529C5B31}"/>
                </a:ext>
              </a:extLst>
            </p:cNvPr>
            <p:cNvSpPr/>
            <p:nvPr/>
          </p:nvSpPr>
          <p:spPr bwMode="auto">
            <a:xfrm>
              <a:off x="2000225" y="1785938"/>
              <a:ext cx="2357446" cy="428625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ko-KR" sz="1200" dirty="0">
                  <a:solidFill>
                    <a:schemeClr val="tx1"/>
                  </a:solidFill>
                </a:rPr>
                <a:t>QDM</a:t>
              </a:r>
              <a:r>
                <a:rPr lang="ko-KR" altLang="en-US" sz="1200" dirty="0">
                  <a:solidFill>
                    <a:schemeClr val="tx1"/>
                  </a:solidFill>
                </a:rPr>
                <a:t> 및 </a:t>
              </a:r>
              <a:r>
                <a:rPr lang="ko-KR" altLang="en-US" sz="1200" dirty="0" err="1">
                  <a:solidFill>
                    <a:schemeClr val="tx1"/>
                  </a:solidFill>
                </a:rPr>
                <a:t>양산금형</a:t>
              </a:r>
              <a:r>
                <a:rPr lang="ko-KR" altLang="en-US" sz="1200" dirty="0">
                  <a:solidFill>
                    <a:schemeClr val="tx1"/>
                  </a:solidFill>
                </a:rPr>
                <a:t> 제작 및 사출</a:t>
              </a:r>
            </a:p>
          </p:txBody>
        </p:sp>
        <p:sp>
          <p:nvSpPr>
            <p:cNvPr id="80" name="직사각형 79">
              <a:extLst>
                <a:ext uri="{FF2B5EF4-FFF2-40B4-BE49-F238E27FC236}">
                  <a16:creationId xmlns:a16="http://schemas.microsoft.com/office/drawing/2014/main" id="{42E39EF5-B397-4B30-ACF8-4D2A8112F80F}"/>
                </a:ext>
              </a:extLst>
            </p:cNvPr>
            <p:cNvSpPr/>
            <p:nvPr/>
          </p:nvSpPr>
          <p:spPr bwMode="auto">
            <a:xfrm>
              <a:off x="-31" y="4509120"/>
              <a:ext cx="1928820" cy="428625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ko-KR" sz="1200" dirty="0">
                  <a:solidFill>
                    <a:schemeClr val="tx1"/>
                  </a:solidFill>
                </a:rPr>
                <a:t>        SM LIFE DESING</a:t>
              </a:r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sp>
          <p:nvSpPr>
            <p:cNvPr id="112" name="직사각형 111">
              <a:extLst>
                <a:ext uri="{FF2B5EF4-FFF2-40B4-BE49-F238E27FC236}">
                  <a16:creationId xmlns:a16="http://schemas.microsoft.com/office/drawing/2014/main" id="{0CCB07DB-D1A6-4732-B27A-D423CE839238}"/>
                </a:ext>
              </a:extLst>
            </p:cNvPr>
            <p:cNvSpPr/>
            <p:nvPr/>
          </p:nvSpPr>
          <p:spPr bwMode="auto">
            <a:xfrm>
              <a:off x="1907680" y="4509120"/>
              <a:ext cx="2520289" cy="428625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ko-KR" sz="1200" dirty="0">
                  <a:solidFill>
                    <a:schemeClr val="tx1"/>
                  </a:solidFill>
                </a:rPr>
                <a:t> SM</a:t>
              </a:r>
              <a:r>
                <a:rPr lang="ko-KR" altLang="en-US" sz="1200" dirty="0">
                  <a:solidFill>
                    <a:schemeClr val="tx1"/>
                  </a:solidFill>
                </a:rPr>
                <a:t> 소속 가수 </a:t>
              </a:r>
              <a:r>
                <a:rPr lang="en-US" altLang="ko-KR" sz="1200" dirty="0">
                  <a:solidFill>
                    <a:schemeClr val="tx1"/>
                  </a:solidFill>
                </a:rPr>
                <a:t>CASE </a:t>
              </a:r>
              <a:r>
                <a:rPr lang="ko-KR" altLang="en-US" sz="1200" dirty="0">
                  <a:solidFill>
                    <a:schemeClr val="tx1"/>
                  </a:solidFill>
                </a:rPr>
                <a:t>제작 및 양산</a:t>
              </a:r>
            </a:p>
          </p:txBody>
        </p:sp>
      </p:grpSp>
      <p:sp>
        <p:nvSpPr>
          <p:cNvPr id="114" name="순서도: 수행의 시작/종료 113">
            <a:extLst>
              <a:ext uri="{FF2B5EF4-FFF2-40B4-BE49-F238E27FC236}">
                <a16:creationId xmlns:a16="http://schemas.microsoft.com/office/drawing/2014/main" id="{A8421628-6F7C-4063-A4F2-7476B0BB3F0C}"/>
              </a:ext>
            </a:extLst>
          </p:cNvPr>
          <p:cNvSpPr/>
          <p:nvPr/>
        </p:nvSpPr>
        <p:spPr bwMode="auto">
          <a:xfrm>
            <a:off x="5440148" y="3894264"/>
            <a:ext cx="3357563" cy="428625"/>
          </a:xfrm>
          <a:prstGeom prst="flowChartTerminator">
            <a:avLst/>
          </a:prstGeom>
          <a:noFill/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ko-KR" sz="1400" dirty="0">
                <a:solidFill>
                  <a:srgbClr val="0000CC"/>
                </a:solidFill>
              </a:rPr>
              <a:t>    Medical</a:t>
            </a:r>
            <a:r>
              <a:rPr lang="ko-KR" altLang="en-US" sz="1400" dirty="0">
                <a:solidFill>
                  <a:srgbClr val="0000CC"/>
                </a:solidFill>
              </a:rPr>
              <a:t> </a:t>
            </a:r>
            <a:r>
              <a:rPr lang="en-US" altLang="ko-KR" sz="1400" dirty="0">
                <a:solidFill>
                  <a:srgbClr val="0000CC"/>
                </a:solidFill>
              </a:rPr>
              <a:t>Sector </a:t>
            </a:r>
            <a:endParaRPr lang="ko-KR" altLang="en-US" sz="1400" dirty="0">
              <a:solidFill>
                <a:srgbClr val="0000CC"/>
              </a:solidFill>
            </a:endParaRPr>
          </a:p>
        </p:txBody>
      </p:sp>
      <p:sp>
        <p:nvSpPr>
          <p:cNvPr id="115" name="직사각형 114">
            <a:extLst>
              <a:ext uri="{FF2B5EF4-FFF2-40B4-BE49-F238E27FC236}">
                <a16:creationId xmlns:a16="http://schemas.microsoft.com/office/drawing/2014/main" id="{D938EE9B-3429-4C57-B0FC-9F8345B617ED}"/>
              </a:ext>
            </a:extLst>
          </p:cNvPr>
          <p:cNvSpPr/>
          <p:nvPr/>
        </p:nvSpPr>
        <p:spPr bwMode="auto">
          <a:xfrm>
            <a:off x="6573093" y="4554885"/>
            <a:ext cx="2500312" cy="419075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ko-KR" sz="1200" dirty="0">
                <a:solidFill>
                  <a:schemeClr val="tx1"/>
                </a:solidFill>
              </a:rPr>
              <a:t> </a:t>
            </a:r>
            <a:r>
              <a:rPr lang="ko-KR" altLang="en-US" sz="1200" dirty="0">
                <a:solidFill>
                  <a:schemeClr val="tx1"/>
                </a:solidFill>
              </a:rPr>
              <a:t>의료기기 금형 제작 및 생산</a:t>
            </a:r>
          </a:p>
        </p:txBody>
      </p:sp>
      <p:sp>
        <p:nvSpPr>
          <p:cNvPr id="116" name="직사각형 115">
            <a:extLst>
              <a:ext uri="{FF2B5EF4-FFF2-40B4-BE49-F238E27FC236}">
                <a16:creationId xmlns:a16="http://schemas.microsoft.com/office/drawing/2014/main" id="{8D92F357-CB26-4CDD-B9B0-4AEC6CE48A40}"/>
              </a:ext>
            </a:extLst>
          </p:cNvPr>
          <p:cNvSpPr/>
          <p:nvPr/>
        </p:nvSpPr>
        <p:spPr bwMode="auto">
          <a:xfrm>
            <a:off x="4623284" y="4554885"/>
            <a:ext cx="1928813" cy="428811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ko-KR" sz="1200" dirty="0">
                <a:solidFill>
                  <a:schemeClr val="tx1"/>
                </a:solidFill>
              </a:rPr>
              <a:t>      </a:t>
            </a:r>
            <a:r>
              <a:rPr lang="ko-KR" altLang="en-US" sz="1200" dirty="0">
                <a:solidFill>
                  <a:schemeClr val="tx1"/>
                </a:solidFill>
              </a:rPr>
              <a:t>주</a:t>
            </a:r>
            <a:r>
              <a:rPr lang="en-US" altLang="ko-KR" sz="1200" dirty="0">
                <a:solidFill>
                  <a:schemeClr val="tx1"/>
                </a:solidFill>
              </a:rPr>
              <a:t>)</a:t>
            </a:r>
            <a:r>
              <a:rPr lang="ko-KR" altLang="en-US" sz="1200" dirty="0" err="1">
                <a:solidFill>
                  <a:schemeClr val="tx1"/>
                </a:solidFill>
              </a:rPr>
              <a:t>제노플랜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3493FC37-5219-4CE0-8CEC-97BC749A6D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61621" y="5820767"/>
            <a:ext cx="365760" cy="365125"/>
          </a:xfrm>
        </p:spPr>
        <p:txBody>
          <a:bodyPr/>
          <a:lstStyle/>
          <a:p>
            <a:pPr>
              <a:defRPr/>
            </a:pPr>
            <a:fld id="{DD072723-B047-42CD-803F-FD2BECEB511A}" type="slidenum">
              <a:rPr lang="en-US" altLang="ko-KR" smtClean="0"/>
              <a:pPr>
                <a:defRPr/>
              </a:pPr>
              <a:t>9</a:t>
            </a:fld>
            <a:endParaRPr lang="en-US" altLang="ko-KR"/>
          </a:p>
        </p:txBody>
      </p:sp>
      <p:sp>
        <p:nvSpPr>
          <p:cNvPr id="5" name="자유형: 도형 48">
            <a:extLst>
              <a:ext uri="{FF2B5EF4-FFF2-40B4-BE49-F238E27FC236}">
                <a16:creationId xmlns:a16="http://schemas.microsoft.com/office/drawing/2014/main" id="{5F1199D1-0BA0-4903-AEC4-CD2C27EDDEF2}"/>
              </a:ext>
            </a:extLst>
          </p:cNvPr>
          <p:cNvSpPr/>
          <p:nvPr/>
        </p:nvSpPr>
        <p:spPr>
          <a:xfrm>
            <a:off x="708199" y="249436"/>
            <a:ext cx="3170238" cy="328612"/>
          </a:xfrm>
          <a:custGeom>
            <a:avLst/>
            <a:gdLst>
              <a:gd name="connsiteX0" fmla="*/ 0 w 1718718"/>
              <a:gd name="connsiteY0" fmla="*/ 0 h 687487"/>
              <a:gd name="connsiteX1" fmla="*/ 1718718 w 1718718"/>
              <a:gd name="connsiteY1" fmla="*/ 0 h 687487"/>
              <a:gd name="connsiteX2" fmla="*/ 1718718 w 1718718"/>
              <a:gd name="connsiteY2" fmla="*/ 687487 h 687487"/>
              <a:gd name="connsiteX3" fmla="*/ 0 w 1718718"/>
              <a:gd name="connsiteY3" fmla="*/ 687487 h 687487"/>
              <a:gd name="connsiteX4" fmla="*/ 0 w 1718718"/>
              <a:gd name="connsiteY4" fmla="*/ 0 h 6874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18718" h="687487">
                <a:moveTo>
                  <a:pt x="0" y="0"/>
                </a:moveTo>
                <a:lnTo>
                  <a:pt x="1718718" y="0"/>
                </a:lnTo>
                <a:lnTo>
                  <a:pt x="1718718" y="687487"/>
                </a:lnTo>
                <a:lnTo>
                  <a:pt x="0" y="68748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dk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71120" tIns="40640" rIns="71120" bIns="40640" spcCol="1270" anchor="ctr"/>
          <a:lstStyle/>
          <a:p>
            <a:pPr algn="ctr" defTabSz="444500" latinLnBrk="1">
              <a:spcAft>
                <a:spcPct val="35000"/>
              </a:spcAft>
              <a:defRPr/>
            </a:pPr>
            <a:r>
              <a:rPr lang="ko-KR" altLang="en-US" sz="1300" dirty="0">
                <a:cs typeface="Arial" panose="020B0604020202020204" pitchFamily="34" charset="0"/>
              </a:rPr>
              <a:t>주요 고 객 사</a:t>
            </a:r>
          </a:p>
        </p:txBody>
      </p:sp>
      <p:sp>
        <p:nvSpPr>
          <p:cNvPr id="6" name="자유형: 도형 48">
            <a:extLst>
              <a:ext uri="{FF2B5EF4-FFF2-40B4-BE49-F238E27FC236}">
                <a16:creationId xmlns:a16="http://schemas.microsoft.com/office/drawing/2014/main" id="{58FAEC84-F55D-4A18-8EB8-E3ECE0E8AB3A}"/>
              </a:ext>
            </a:extLst>
          </p:cNvPr>
          <p:cNvSpPr/>
          <p:nvPr/>
        </p:nvSpPr>
        <p:spPr>
          <a:xfrm>
            <a:off x="3922887" y="249436"/>
            <a:ext cx="4375150" cy="328612"/>
          </a:xfrm>
          <a:custGeom>
            <a:avLst/>
            <a:gdLst>
              <a:gd name="connsiteX0" fmla="*/ 0 w 1718718"/>
              <a:gd name="connsiteY0" fmla="*/ 0 h 687487"/>
              <a:gd name="connsiteX1" fmla="*/ 1718718 w 1718718"/>
              <a:gd name="connsiteY1" fmla="*/ 0 h 687487"/>
              <a:gd name="connsiteX2" fmla="*/ 1718718 w 1718718"/>
              <a:gd name="connsiteY2" fmla="*/ 687487 h 687487"/>
              <a:gd name="connsiteX3" fmla="*/ 0 w 1718718"/>
              <a:gd name="connsiteY3" fmla="*/ 687487 h 687487"/>
              <a:gd name="connsiteX4" fmla="*/ 0 w 1718718"/>
              <a:gd name="connsiteY4" fmla="*/ 0 h 6874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18718" h="687487">
                <a:moveTo>
                  <a:pt x="0" y="0"/>
                </a:moveTo>
                <a:lnTo>
                  <a:pt x="1718718" y="0"/>
                </a:lnTo>
                <a:lnTo>
                  <a:pt x="1718718" y="687487"/>
                </a:lnTo>
                <a:lnTo>
                  <a:pt x="0" y="68748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dk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71120" tIns="40640" rIns="71120" bIns="40640" spcCol="1270" anchor="ctr"/>
          <a:lstStyle/>
          <a:p>
            <a:pPr algn="ctr" defTabSz="444500" latinLnBrk="1">
              <a:spcAft>
                <a:spcPct val="35000"/>
              </a:spcAft>
              <a:defRPr/>
            </a:pPr>
            <a:r>
              <a:rPr lang="ko-KR" altLang="en-US" sz="1300" dirty="0">
                <a:cs typeface="Arial" panose="020B0604020202020204" pitchFamily="34" charset="0"/>
              </a:rPr>
              <a:t>주 요 제 품</a:t>
            </a: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7BFAB2D3-DC76-4AEB-BCD8-6D44149CBA0D}"/>
              </a:ext>
            </a:extLst>
          </p:cNvPr>
          <p:cNvCxnSpPr>
            <a:stCxn id="6" idx="3"/>
          </p:cNvCxnSpPr>
          <p:nvPr/>
        </p:nvCxnSpPr>
        <p:spPr bwMode="auto">
          <a:xfrm>
            <a:off x="3922887" y="578048"/>
            <a:ext cx="73025" cy="5287963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chemeClr val="bg1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64946BF0-666C-44EE-B62D-A1CB7FA3AD25}"/>
              </a:ext>
            </a:extLst>
          </p:cNvPr>
          <p:cNvCxnSpPr/>
          <p:nvPr/>
        </p:nvCxnSpPr>
        <p:spPr bwMode="auto">
          <a:xfrm flipV="1">
            <a:off x="708199" y="3273623"/>
            <a:ext cx="7589838" cy="1588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chemeClr val="bg1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4275ED05-A2DE-42D4-BA6A-17E31756431C}"/>
              </a:ext>
            </a:extLst>
          </p:cNvPr>
          <p:cNvCxnSpPr/>
          <p:nvPr/>
        </p:nvCxnSpPr>
        <p:spPr bwMode="auto">
          <a:xfrm flipV="1">
            <a:off x="682799" y="5791398"/>
            <a:ext cx="7589838" cy="1588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chemeClr val="bg1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EC2BB8AC-0E71-4994-B4D4-13BCBBD6DC5B}"/>
              </a:ext>
            </a:extLst>
          </p:cNvPr>
          <p:cNvSpPr/>
          <p:nvPr/>
        </p:nvSpPr>
        <p:spPr bwMode="auto">
          <a:xfrm>
            <a:off x="1495482" y="4653469"/>
            <a:ext cx="1928813" cy="428625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ko-KR" sz="1200" dirty="0">
                <a:solidFill>
                  <a:schemeClr val="tx1"/>
                </a:solidFill>
              </a:rPr>
              <a:t>       </a:t>
            </a:r>
            <a:r>
              <a:rPr lang="ko-KR" altLang="en-US" sz="1200" dirty="0">
                <a:solidFill>
                  <a:schemeClr val="tx1"/>
                </a:solidFill>
              </a:rPr>
              <a:t>주</a:t>
            </a:r>
            <a:r>
              <a:rPr lang="en-US" altLang="ko-KR" sz="1200" dirty="0">
                <a:solidFill>
                  <a:schemeClr val="tx1"/>
                </a:solidFill>
              </a:rPr>
              <a:t>) </a:t>
            </a:r>
            <a:r>
              <a:rPr lang="ko-KR" altLang="en-US" sz="1200" dirty="0" err="1">
                <a:solidFill>
                  <a:schemeClr val="tx1"/>
                </a:solidFill>
              </a:rPr>
              <a:t>제노플랜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45E87F9E-702F-4D8F-956A-3C79C2DF9C2C}"/>
              </a:ext>
            </a:extLst>
          </p:cNvPr>
          <p:cNvSpPr/>
          <p:nvPr/>
        </p:nvSpPr>
        <p:spPr bwMode="auto">
          <a:xfrm>
            <a:off x="1495482" y="2048272"/>
            <a:ext cx="1928813" cy="428625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ko-KR" sz="1200" dirty="0">
                <a:solidFill>
                  <a:schemeClr val="tx1"/>
                </a:solidFill>
              </a:rPr>
              <a:t>       </a:t>
            </a:r>
            <a:r>
              <a:rPr lang="ko-KR" altLang="en-US" sz="1200" dirty="0">
                <a:solidFill>
                  <a:schemeClr val="tx1"/>
                </a:solidFill>
              </a:rPr>
              <a:t>주</a:t>
            </a:r>
            <a:r>
              <a:rPr lang="en-US" altLang="ko-KR" sz="1200" dirty="0">
                <a:solidFill>
                  <a:schemeClr val="tx1"/>
                </a:solidFill>
              </a:rPr>
              <a:t>) </a:t>
            </a:r>
            <a:r>
              <a:rPr lang="ko-KR" altLang="en-US" sz="1200" dirty="0">
                <a:solidFill>
                  <a:schemeClr val="tx1"/>
                </a:solidFill>
              </a:rPr>
              <a:t> </a:t>
            </a:r>
            <a:r>
              <a:rPr lang="en-US" altLang="ko-KR" sz="1200" dirty="0">
                <a:solidFill>
                  <a:schemeClr val="tx1"/>
                </a:solidFill>
              </a:rPr>
              <a:t>S T C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69D0C53F-F74F-4158-86D5-1C3274B67105}"/>
              </a:ext>
            </a:extLst>
          </p:cNvPr>
          <p:cNvSpPr/>
          <p:nvPr/>
        </p:nvSpPr>
        <p:spPr bwMode="auto">
          <a:xfrm>
            <a:off x="1495482" y="668426"/>
            <a:ext cx="1928813" cy="428625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ko-KR" sz="1200" dirty="0">
                <a:solidFill>
                  <a:schemeClr val="tx1"/>
                </a:solidFill>
              </a:rPr>
              <a:t>       </a:t>
            </a:r>
            <a:r>
              <a:rPr lang="ko-KR" altLang="en-US" sz="1200" dirty="0">
                <a:solidFill>
                  <a:schemeClr val="tx1"/>
                </a:solidFill>
              </a:rPr>
              <a:t>주</a:t>
            </a:r>
            <a:r>
              <a:rPr lang="en-US" altLang="ko-KR" sz="1200" dirty="0">
                <a:solidFill>
                  <a:schemeClr val="tx1"/>
                </a:solidFill>
              </a:rPr>
              <a:t>) </a:t>
            </a:r>
            <a:r>
              <a:rPr lang="ko-KR" altLang="en-US" sz="1200" dirty="0" err="1">
                <a:solidFill>
                  <a:schemeClr val="tx1"/>
                </a:solidFill>
              </a:rPr>
              <a:t>이솔</a:t>
            </a:r>
            <a:r>
              <a:rPr lang="ko-KR" altLang="en-US" sz="1200" dirty="0">
                <a:solidFill>
                  <a:schemeClr val="tx1"/>
                </a:solidFill>
              </a:rPr>
              <a:t> 산업</a:t>
            </a: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8BD1229E-AA0E-4012-A0C2-948FA552FC47}"/>
              </a:ext>
            </a:extLst>
          </p:cNvPr>
          <p:cNvSpPr/>
          <p:nvPr/>
        </p:nvSpPr>
        <p:spPr bwMode="auto">
          <a:xfrm>
            <a:off x="1495483" y="3320754"/>
            <a:ext cx="1928813" cy="428625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ko-KR" sz="1200" dirty="0">
                <a:solidFill>
                  <a:schemeClr val="tx1"/>
                </a:solidFill>
              </a:rPr>
              <a:t>       </a:t>
            </a:r>
            <a:r>
              <a:rPr lang="ko-KR" altLang="en-US" sz="1200" dirty="0">
                <a:solidFill>
                  <a:schemeClr val="tx1"/>
                </a:solidFill>
              </a:rPr>
              <a:t>주</a:t>
            </a:r>
            <a:r>
              <a:rPr lang="en-US" altLang="ko-KR" sz="1200" dirty="0">
                <a:solidFill>
                  <a:schemeClr val="tx1"/>
                </a:solidFill>
              </a:rPr>
              <a:t>) SM</a:t>
            </a:r>
            <a:r>
              <a:rPr lang="ko-KR" altLang="en-US" sz="1200" dirty="0">
                <a:solidFill>
                  <a:schemeClr val="tx1"/>
                </a:solidFill>
              </a:rPr>
              <a:t> </a:t>
            </a:r>
            <a:r>
              <a:rPr lang="en-US" altLang="ko-KR" sz="1200" dirty="0">
                <a:solidFill>
                  <a:schemeClr val="tx1"/>
                </a:solidFill>
              </a:rPr>
              <a:t>LIFE</a:t>
            </a:r>
            <a:r>
              <a:rPr lang="ko-KR" altLang="en-US" sz="1200" dirty="0">
                <a:solidFill>
                  <a:schemeClr val="tx1"/>
                </a:solidFill>
              </a:rPr>
              <a:t> </a:t>
            </a:r>
            <a:r>
              <a:rPr lang="en-US" altLang="ko-KR" sz="1200" dirty="0">
                <a:solidFill>
                  <a:schemeClr val="tx1"/>
                </a:solidFill>
              </a:rPr>
              <a:t>DESIGN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110F2E9E-C995-4ADE-A845-9C8ADF447FE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12" y="3273623"/>
            <a:ext cx="1619672" cy="1214754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45CB6F61-3E0D-45EB-A046-0A140CFED7E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584" y="4520287"/>
            <a:ext cx="1558284" cy="1168713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254E1E45-8353-4F4D-8A75-CD47C50F9C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0362" y="2028905"/>
            <a:ext cx="1458500" cy="1093875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BD199217-58E2-4153-AA9B-679C14815AA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1651" y="2048272"/>
            <a:ext cx="1408194" cy="1056146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A95F759F-9F55-445A-9C99-E7D2E022C2D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584" y="2028547"/>
            <a:ext cx="1458499" cy="1093874"/>
          </a:xfrm>
          <a:prstGeom prst="rect">
            <a:avLst/>
          </a:prstGeom>
        </p:spPr>
      </p:pic>
      <p:pic>
        <p:nvPicPr>
          <p:cNvPr id="27" name="그림 26">
            <a:extLst>
              <a:ext uri="{FF2B5EF4-FFF2-40B4-BE49-F238E27FC236}">
                <a16:creationId xmlns:a16="http://schemas.microsoft.com/office/drawing/2014/main" id="{F1C12AF4-7C77-42E8-B5D0-9C08D7864D3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145" y="4525080"/>
            <a:ext cx="1615439" cy="1211579"/>
          </a:xfrm>
          <a:prstGeom prst="rect">
            <a:avLst/>
          </a:prstGeom>
        </p:spPr>
      </p:pic>
      <p:pic>
        <p:nvPicPr>
          <p:cNvPr id="29" name="그림 28">
            <a:extLst>
              <a:ext uri="{FF2B5EF4-FFF2-40B4-BE49-F238E27FC236}">
                <a16:creationId xmlns:a16="http://schemas.microsoft.com/office/drawing/2014/main" id="{7CA97A75-0E6B-4BDE-99F1-ABFE1D3DF74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5455" y="637028"/>
            <a:ext cx="1969363" cy="1225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8894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8E1362F9-FC30-48BC-BBFA-3E5D4FBF4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072723-B047-42CD-803F-FD2BECEB511A}" type="slidenum">
              <a:rPr lang="en-US" altLang="ko-KR" smtClean="0"/>
              <a:pPr>
                <a:defRPr/>
              </a:pPr>
              <a:t>10</a:t>
            </a:fld>
            <a:endParaRPr lang="en-US" altLang="ko-KR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11EB53-17AC-4CC3-AE8D-37A8A2F576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7341" y="558253"/>
            <a:ext cx="16081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400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>
              <a:defRPr kumimoji="1" sz="1400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>
              <a:defRPr kumimoji="1" sz="1400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>
              <a:defRPr kumimoji="1" sz="1400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>
              <a:defRPr kumimoji="1" sz="1400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r>
              <a:rPr lang="ko-KR" altLang="en-US" dirty="0">
                <a:latin typeface="Arial" panose="020B0604020202020204" pitchFamily="34" charset="0"/>
                <a:ea typeface="돋움" panose="020B0600000101010101" pitchFamily="50" charset="-127"/>
                <a:cs typeface="Arial" panose="020B0604020202020204" pitchFamily="34" charset="0"/>
              </a:rPr>
              <a:t>■  금형 제작설비</a:t>
            </a: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32558B0B-752B-4858-8565-5356BAA7CA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7188450"/>
              </p:ext>
            </p:extLst>
          </p:nvPr>
        </p:nvGraphicFramePr>
        <p:xfrm>
          <a:off x="406581" y="1138171"/>
          <a:ext cx="8183563" cy="5056262"/>
        </p:xfrm>
        <a:graphic>
          <a:graphicData uri="http://schemas.openxmlformats.org/drawingml/2006/table">
            <a:tbl>
              <a:tblPr/>
              <a:tblGrid>
                <a:gridCol w="11483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9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58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452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1416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47054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설비명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사진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7055" marR="7055" marT="7057" marB="0" anchor="ctr">
                    <a:lnL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제조사</a:t>
                      </a:r>
                    </a:p>
                  </a:txBody>
                  <a:tcPr marL="7055" marR="7055" marT="7057" marB="0" anchor="ctr">
                    <a:lnL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규 격</a:t>
                      </a:r>
                    </a:p>
                  </a:txBody>
                  <a:tcPr marL="7055" marR="7055" marT="7057" marB="0" anchor="ctr">
                    <a:lnL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보유대수</a:t>
                      </a:r>
                    </a:p>
                  </a:txBody>
                  <a:tcPr marL="7055" marR="7055" marT="7057" marB="0" anchor="ctr">
                    <a:lnL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48322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돋움" panose="020B0600000101010101" pitchFamily="50" charset="-127"/>
                          <a:cs typeface="Arial" panose="020B0604020202020204" pitchFamily="34" charset="0"/>
                        </a:rPr>
                        <a:t> ▪ </a:t>
                      </a:r>
                      <a:r>
                        <a:rPr lang="ko-KR" altLang="en-US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돋움" panose="020B0600000101010101" pitchFamily="50" charset="-127"/>
                          <a:cs typeface="Arial" panose="020B0604020202020204" pitchFamily="34" charset="0"/>
                        </a:rPr>
                        <a:t>방전기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</a:txBody>
                  <a:tcPr marL="7055" marR="7055" marT="7057" marB="0" anchor="ctr">
                    <a:lnL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돋움" panose="020B0600000101010101" pitchFamily="50" charset="-127"/>
                          <a:cs typeface="Arial" panose="020B0604020202020204" pitchFamily="34" charset="0"/>
                        </a:rPr>
                        <a:t>　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</a:txBody>
                  <a:tcPr marL="7055" marR="7055" marT="7057" marB="0">
                    <a:lnL>
                      <a:noFill/>
                    </a:lnL>
                    <a:lnR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  <a:p>
                      <a:pPr algn="ctr" rtl="0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돋움" panose="020B0600000101010101" pitchFamily="50" charset="-127"/>
                          <a:cs typeface="Arial" panose="020B0604020202020204" pitchFamily="34" charset="0"/>
                        </a:rPr>
                        <a:t>MAKINO</a:t>
                      </a:r>
                    </a:p>
                    <a:p>
                      <a:pPr algn="ctr" rtl="0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  <a:p>
                      <a:pPr algn="ctr" rtl="0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돋움" panose="020B0600000101010101" pitchFamily="50" charset="-127"/>
                          <a:cs typeface="Arial" panose="020B0604020202020204" pitchFamily="34" charset="0"/>
                        </a:rPr>
                        <a:t>세원　</a:t>
                      </a:r>
                    </a:p>
                  </a:txBody>
                  <a:tcPr marL="7055" marR="7055" marT="7057" marB="0">
                    <a:lnL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  <a:p>
                      <a:pPr algn="ctr" rtl="0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돋움" panose="020B0600000101010101" pitchFamily="50" charset="-127"/>
                          <a:cs typeface="Arial" panose="020B0604020202020204" pitchFamily="34" charset="0"/>
                        </a:rPr>
                        <a:t>MAKINO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돋움" panose="020B0600000101010101" pitchFamily="50" charset="-127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돋움" panose="020B0600000101010101" pitchFamily="50" charset="-127"/>
                          <a:cs typeface="Arial" panose="020B0604020202020204" pitchFamily="34" charset="0"/>
                        </a:rPr>
                        <a:t>EGD2</a:t>
                      </a:r>
                      <a:r>
                        <a:rPr lang="en-US" altLang="ko-KR" sz="11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돋움" panose="020B0600000101010101" pitchFamily="50" charset="-127"/>
                          <a:cs typeface="Arial" panose="020B0604020202020204" pitchFamily="34" charset="0"/>
                        </a:rPr>
                        <a:t> / MAKINO</a:t>
                      </a:r>
                      <a:r>
                        <a:rPr lang="ko-KR" altLang="en-US" sz="11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돋움" panose="020B0600000101010101" pitchFamily="50" charset="-127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ko-KR" sz="11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돋움" panose="020B0600000101010101" pitchFamily="50" charset="-127"/>
                          <a:cs typeface="Arial" panose="020B0604020202020204" pitchFamily="34" charset="0"/>
                        </a:rPr>
                        <a:t>43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  <a:p>
                      <a:pPr algn="ctr" rtl="0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  <a:p>
                      <a:pPr algn="ctr" rtl="0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돋움" panose="020B0600000101010101" pitchFamily="50" charset="-127"/>
                          <a:cs typeface="Arial" panose="020B0604020202020204" pitchFamily="34" charset="0"/>
                        </a:rPr>
                        <a:t>세원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돋움" panose="020B0600000101010101" pitchFamily="50" charset="-127"/>
                          <a:cs typeface="Arial" panose="020B0604020202020204" pitchFamily="34" charset="0"/>
                        </a:rPr>
                        <a:t>EDM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</a:txBody>
                  <a:tcPr marL="7055" marR="7055" marT="7057" marB="0">
                    <a:lnL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  <a:p>
                      <a:pPr algn="ctr" rtl="0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MAKINO : 2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대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  <a:p>
                      <a:pPr algn="ctr" rtl="0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  <a:p>
                      <a:pPr algn="ctr" rtl="0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세원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: 1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대</a:t>
                      </a:r>
                    </a:p>
                  </a:txBody>
                  <a:tcPr marL="7055" marR="7055" marT="7057" marB="0">
                    <a:lnL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4423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돋움" panose="020B0600000101010101" pitchFamily="50" charset="-127"/>
                          <a:cs typeface="Arial" panose="020B0604020202020204" pitchFamily="34" charset="0"/>
                        </a:rPr>
                        <a:t> ▪ </a:t>
                      </a:r>
                      <a:r>
                        <a:rPr lang="ko-KR" altLang="en-US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돋움" panose="020B0600000101010101" pitchFamily="50" charset="-127"/>
                          <a:cs typeface="Arial" panose="020B0604020202020204" pitchFamily="34" charset="0"/>
                        </a:rPr>
                        <a:t>밀링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</a:txBody>
                  <a:tcPr marL="7055" marR="7055" marT="7057" marB="0" anchor="ctr">
                    <a:lnL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</a:txBody>
                  <a:tcPr marL="7055" marR="7055" marT="7057" marB="0" anchor="ctr">
                    <a:lnL>
                      <a:noFill/>
                    </a:lnL>
                    <a:lnR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돋움" panose="020B0600000101010101" pitchFamily="50" charset="-127"/>
                          <a:cs typeface="Arial" panose="020B0604020202020204" pitchFamily="34" charset="0"/>
                        </a:rPr>
                        <a:t>화천</a:t>
                      </a:r>
                    </a:p>
                  </a:txBody>
                  <a:tcPr marL="7055" marR="7055" marT="7057" marB="0" anchor="ctr">
                    <a:lnL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돋움" panose="020B0600000101010101" pitchFamily="50" charset="-127"/>
                          <a:cs typeface="Arial" panose="020B0604020202020204" pitchFamily="34" charset="0"/>
                        </a:rPr>
                        <a:t>범용 </a:t>
                      </a:r>
                      <a:r>
                        <a:rPr lang="ko-KR" altLang="en-US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돋움" panose="020B0600000101010101" pitchFamily="50" charset="-127"/>
                          <a:cs typeface="Arial" panose="020B0604020202020204" pitchFamily="34" charset="0"/>
                        </a:rPr>
                        <a:t>밀링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</a:txBody>
                  <a:tcPr marL="7055" marR="7055" marT="7057" marB="0" anchor="ctr">
                    <a:lnL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대</a:t>
                      </a:r>
                    </a:p>
                  </a:txBody>
                  <a:tcPr marL="7055" marR="7055" marT="7057" marB="0" anchor="ctr">
                    <a:lnL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94423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돋움" panose="020B0600000101010101" pitchFamily="50" charset="-127"/>
                          <a:cs typeface="Arial" panose="020B0604020202020204" pitchFamily="34" charset="0"/>
                        </a:rPr>
                        <a:t> ▪ 연마기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</a:txBody>
                  <a:tcPr marL="7055" marR="7055" marT="7057" marB="0" anchor="ctr">
                    <a:lnL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돋움" panose="020B0600000101010101" pitchFamily="50" charset="-127"/>
                          <a:cs typeface="Arial" panose="020B0604020202020204" pitchFamily="34" charset="0"/>
                        </a:rPr>
                        <a:t>　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</a:txBody>
                  <a:tcPr marL="7055" marR="7055" marT="7057" marB="0" anchor="ctr">
                    <a:lnL>
                      <a:noFill/>
                    </a:lnL>
                    <a:lnR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돋움" panose="020B0600000101010101" pitchFamily="50" charset="-127"/>
                          <a:cs typeface="Arial" panose="020B0604020202020204" pitchFamily="34" charset="0"/>
                        </a:rPr>
                        <a:t>진영　</a:t>
                      </a:r>
                    </a:p>
                  </a:txBody>
                  <a:tcPr marL="7055" marR="7055" marT="7057" marB="0" anchor="ctr">
                    <a:lnL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</a:txBody>
                  <a:tcPr marL="7055" marR="7055" marT="7057" marB="0" anchor="ctr">
                    <a:lnL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대</a:t>
                      </a:r>
                    </a:p>
                  </a:txBody>
                  <a:tcPr marL="7055" marR="7055" marT="7057" marB="0" anchor="ctr">
                    <a:lnL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94423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돋움" panose="020B0600000101010101" pitchFamily="50" charset="-127"/>
                          <a:cs typeface="Arial" panose="020B0604020202020204" pitchFamily="34" charset="0"/>
                        </a:rPr>
                        <a:t> ▪ 측정기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돋움" panose="020B0600000101010101" pitchFamily="50" charset="-127"/>
                          <a:cs typeface="Arial" panose="020B0604020202020204" pitchFamily="34" charset="0"/>
                        </a:rPr>
                        <a:t>(2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돋움" panose="020B0600000101010101" pitchFamily="50" charset="-127"/>
                          <a:cs typeface="Arial" panose="020B0604020202020204" pitchFamily="34" charset="0"/>
                        </a:rPr>
                        <a:t>차원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돋움" panose="020B0600000101010101" pitchFamily="50" charset="-127"/>
                          <a:cs typeface="Arial" panose="020B0604020202020204" pitchFamily="34" charset="0"/>
                        </a:rPr>
                        <a:t>)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</a:txBody>
                  <a:tcPr marL="7055" marR="7055" marT="7057" marB="0" anchor="ctr">
                    <a:lnL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돋움" panose="020B0600000101010101" pitchFamily="50" charset="-127"/>
                          <a:cs typeface="Arial" panose="020B0604020202020204" pitchFamily="34" charset="0"/>
                        </a:rPr>
                        <a:t>　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</a:txBody>
                  <a:tcPr marL="7055" marR="7055" marT="7057" marB="0" anchor="ctr">
                    <a:lnL>
                      <a:noFill/>
                    </a:lnL>
                    <a:lnR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돋움" panose="020B0600000101010101" pitchFamily="50" charset="-127"/>
                          <a:cs typeface="Arial" panose="020B0604020202020204" pitchFamily="34" charset="0"/>
                        </a:rPr>
                        <a:t>FONZAN</a:t>
                      </a:r>
                      <a:r>
                        <a:rPr lang="en-US" sz="11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돋움" panose="020B0600000101010101" pitchFamily="50" charset="-127"/>
                          <a:cs typeface="Arial" panose="020B0604020202020204" pitchFamily="34" charset="0"/>
                        </a:rPr>
                        <a:t>                Technology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</a:txBody>
                  <a:tcPr marL="7055" marR="7055" marT="7057" marB="0" anchor="ctr">
                    <a:lnL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</a:txBody>
                  <a:tcPr marL="7055" marR="7055" marT="7057" marB="0" anchor="ctr">
                    <a:lnL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</a:rPr>
                        <a:t>1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</a:rPr>
                        <a:t>대</a:t>
                      </a:r>
                    </a:p>
                  </a:txBody>
                  <a:tcPr marL="7055" marR="7055" marT="7057" marB="0" anchor="ctr">
                    <a:lnL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9563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돋움" panose="020B0600000101010101" pitchFamily="50" charset="-127"/>
                          <a:cs typeface="Arial" panose="020B0604020202020204" pitchFamily="34" charset="0"/>
                        </a:rPr>
                        <a:t> ▪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돋움" panose="020B0600000101010101" pitchFamily="50" charset="-127"/>
                          <a:cs typeface="Arial" panose="020B0604020202020204" pitchFamily="34" charset="0"/>
                        </a:rPr>
                        <a:t>height gauge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돋움" panose="020B0600000101010101" pitchFamily="50" charset="-127"/>
                          <a:cs typeface="Arial" panose="020B0604020202020204" pitchFamily="34" charset="0"/>
                        </a:rPr>
                        <a:t>外</a:t>
                      </a:r>
                    </a:p>
                  </a:txBody>
                  <a:tcPr marL="7055" marR="7055" marT="7057" marB="0" anchor="ctr">
                    <a:lnL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100" dirty="0"/>
                        <a:t> </a:t>
                      </a:r>
                    </a:p>
                    <a:p>
                      <a:pPr algn="l" rtl="0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</a:txBody>
                  <a:tcPr marL="7055" marR="7055" marT="7057" marB="0" anchor="ctr">
                    <a:lnL>
                      <a:noFill/>
                    </a:lnL>
                    <a:lnR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</a:txBody>
                  <a:tcPr marL="7055" marR="7055" marT="7057" marB="0" anchor="ctr">
                    <a:lnL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돋움" panose="020B0600000101010101" pitchFamily="50" charset="-127"/>
                        <a:cs typeface="Arial" panose="020B0604020202020204" pitchFamily="34" charset="0"/>
                      </a:endParaRPr>
                    </a:p>
                  </a:txBody>
                  <a:tcPr marL="7055" marR="7055" marT="7057" marB="0" anchor="ctr">
                    <a:lnL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</a:endParaRPr>
                    </a:p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</a:rPr>
                        <a:t>2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</a:rPr>
                        <a:t>대</a:t>
                      </a:r>
                    </a:p>
                    <a:p>
                      <a:pPr algn="ctr" rtl="0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7055" marR="7055" marT="7057" marB="0" anchor="ctr">
                    <a:lnL w="635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0CEC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5" name="그림 10">
            <a:extLst>
              <a:ext uri="{FF2B5EF4-FFF2-40B4-BE49-F238E27FC236}">
                <a16:creationId xmlns:a16="http://schemas.microsoft.com/office/drawing/2014/main" id="{FE6B3EAC-EB7A-496C-ABC2-4C25AA5136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6530" y="4700893"/>
            <a:ext cx="554038" cy="753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그림 1">
            <a:extLst>
              <a:ext uri="{FF2B5EF4-FFF2-40B4-BE49-F238E27FC236}">
                <a16:creationId xmlns:a16="http://schemas.microsoft.com/office/drawing/2014/main" id="{E7F33A9D-F6FC-4FA1-B827-1CE8A36667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7210" y="5478340"/>
            <a:ext cx="522288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그림 1">
            <a:extLst>
              <a:ext uri="{FF2B5EF4-FFF2-40B4-BE49-F238E27FC236}">
                <a16:creationId xmlns:a16="http://schemas.microsoft.com/office/drawing/2014/main" id="{7A6B0761-DDCA-4491-A6AE-9B4CE4FCB7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478" y="324890"/>
            <a:ext cx="928688" cy="6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그림 2">
            <a:extLst>
              <a:ext uri="{FF2B5EF4-FFF2-40B4-BE49-F238E27FC236}">
                <a16:creationId xmlns:a16="http://schemas.microsoft.com/office/drawing/2014/main" id="{3812610C-2FE2-4897-B4CD-46EA7E4CBF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324890"/>
            <a:ext cx="923925" cy="60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그림 7">
            <a:extLst>
              <a:ext uri="{FF2B5EF4-FFF2-40B4-BE49-F238E27FC236}">
                <a16:creationId xmlns:a16="http://schemas.microsoft.com/office/drawing/2014/main" id="{8414E047-680B-4734-A463-7C0FB01BE93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750" y="1757398"/>
            <a:ext cx="560389" cy="774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그림 8">
            <a:extLst>
              <a:ext uri="{FF2B5EF4-FFF2-40B4-BE49-F238E27FC236}">
                <a16:creationId xmlns:a16="http://schemas.microsoft.com/office/drawing/2014/main" id="{703AACDA-3114-4064-B5D0-190FAD69B8F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6510" y="1757398"/>
            <a:ext cx="520700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그림 9">
            <a:extLst>
              <a:ext uri="{FF2B5EF4-FFF2-40B4-BE49-F238E27FC236}">
                <a16:creationId xmlns:a16="http://schemas.microsoft.com/office/drawing/2014/main" id="{6EA7CE63-4300-4DA7-A1B8-54E7B69058E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3549" y="2813463"/>
            <a:ext cx="560388" cy="89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그림 10">
            <a:extLst>
              <a:ext uri="{FF2B5EF4-FFF2-40B4-BE49-F238E27FC236}">
                <a16:creationId xmlns:a16="http://schemas.microsoft.com/office/drawing/2014/main" id="{E8904763-0392-44ED-9D8C-35B41287151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6530" y="3751416"/>
            <a:ext cx="554038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그림 11">
            <a:extLst>
              <a:ext uri="{FF2B5EF4-FFF2-40B4-BE49-F238E27FC236}">
                <a16:creationId xmlns:a16="http://schemas.microsoft.com/office/drawing/2014/main" id="{24EE732B-CB81-4014-A76D-386849BA2BC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026" y="2820607"/>
            <a:ext cx="57150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그림 12">
            <a:extLst>
              <a:ext uri="{FF2B5EF4-FFF2-40B4-BE49-F238E27FC236}">
                <a16:creationId xmlns:a16="http://schemas.microsoft.com/office/drawing/2014/main" id="{2EC39AB8-12F8-46A0-B1D2-BD060FD1BD0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9868" y="1761147"/>
            <a:ext cx="520700" cy="774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순서도: 수행의 시작/종료 14">
            <a:extLst>
              <a:ext uri="{FF2B5EF4-FFF2-40B4-BE49-F238E27FC236}">
                <a16:creationId xmlns:a16="http://schemas.microsoft.com/office/drawing/2014/main" id="{C2D24AFC-17EE-4339-B88B-C23B79BB7E71}"/>
              </a:ext>
            </a:extLst>
          </p:cNvPr>
          <p:cNvSpPr/>
          <p:nvPr/>
        </p:nvSpPr>
        <p:spPr bwMode="auto">
          <a:xfrm>
            <a:off x="75738" y="84931"/>
            <a:ext cx="4255622" cy="703629"/>
          </a:xfrm>
          <a:prstGeom prst="flowChartTerminator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2400" dirty="0">
                <a:latin typeface="HyhwpEQ" pitchFamily="18" charset="-127"/>
                <a:ea typeface="HyhwpEQ" pitchFamily="18" charset="-127"/>
              </a:rPr>
              <a:t>설 비 현 황</a:t>
            </a:r>
          </a:p>
        </p:txBody>
      </p:sp>
      <p:sp>
        <p:nvSpPr>
          <p:cNvPr id="17" name="타원 16">
            <a:extLst>
              <a:ext uri="{FF2B5EF4-FFF2-40B4-BE49-F238E27FC236}">
                <a16:creationId xmlns:a16="http://schemas.microsoft.com/office/drawing/2014/main" id="{FC3388A5-D4A0-4B55-83C7-45937F03686D}"/>
              </a:ext>
            </a:extLst>
          </p:cNvPr>
          <p:cNvSpPr/>
          <p:nvPr/>
        </p:nvSpPr>
        <p:spPr bwMode="auto">
          <a:xfrm>
            <a:off x="293854" y="155855"/>
            <a:ext cx="721292" cy="562903"/>
          </a:xfrm>
          <a:prstGeom prst="ellipse">
            <a:avLst/>
          </a:prstGeom>
          <a:solidFill>
            <a:schemeClr val="bg2">
              <a:lumMod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3200" dirty="0">
                <a:solidFill>
                  <a:schemeClr val="bg1"/>
                </a:solidFill>
                <a:latin typeface="HY궁서B" pitchFamily="18" charset="-127"/>
                <a:ea typeface="HY궁서B" pitchFamily="18" charset="-127"/>
              </a:rPr>
              <a:t>7</a:t>
            </a:r>
            <a:endParaRPr lang="ko-KR" altLang="en-US" sz="3200" dirty="0">
              <a:solidFill>
                <a:schemeClr val="bg1"/>
              </a:solidFill>
              <a:latin typeface="HY궁서B" pitchFamily="18" charset="-127"/>
              <a:ea typeface="HY궁서B" pitchFamily="18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085D6DE6-13F0-4734-B8B6-5E4337252900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579" y="5535067"/>
            <a:ext cx="611560" cy="659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1689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072723-B047-42CD-803F-FD2BECEB511A}" type="slidenum">
              <a:rPr lang="en-US" altLang="ko-KR" smtClean="0"/>
              <a:pPr>
                <a:defRPr/>
              </a:pPr>
              <a:t>11</a:t>
            </a:fld>
            <a:endParaRPr lang="en-US" altLang="ko-KR" dirty="0"/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63048" y="6289699"/>
            <a:ext cx="513736" cy="453610"/>
          </a:xfrm>
          <a:prstGeom prst="rect">
            <a:avLst/>
          </a:prstGeom>
        </p:spPr>
      </p:pic>
      <p:grpSp>
        <p:nvGrpSpPr>
          <p:cNvPr id="20" name="그룹 89"/>
          <p:cNvGrpSpPr>
            <a:grpSpLocks/>
          </p:cNvGrpSpPr>
          <p:nvPr/>
        </p:nvGrpSpPr>
        <p:grpSpPr bwMode="auto">
          <a:xfrm>
            <a:off x="207240" y="148515"/>
            <a:ext cx="8574088" cy="6429375"/>
            <a:chOff x="142875" y="142875"/>
            <a:chExt cx="8574088" cy="6429375"/>
          </a:xfrm>
        </p:grpSpPr>
        <p:pic>
          <p:nvPicPr>
            <p:cNvPr id="22" name="Picture 4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3188" y="1000125"/>
              <a:ext cx="4575175" cy="5572125"/>
            </a:xfrm>
            <a:prstGeom prst="rect">
              <a:avLst/>
            </a:prstGeom>
            <a:noFill/>
            <a:ln>
              <a:noFill/>
            </a:ln>
            <a:effectLst>
              <a:prstShdw prst="shdw13" dist="53882" dir="13500000">
                <a:schemeClr val="bg2">
                  <a:alpha val="50000"/>
                </a:scheme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3" name="그룹 96"/>
            <p:cNvGrpSpPr>
              <a:grpSpLocks/>
            </p:cNvGrpSpPr>
            <p:nvPr/>
          </p:nvGrpSpPr>
          <p:grpSpPr bwMode="auto">
            <a:xfrm>
              <a:off x="142875" y="142875"/>
              <a:ext cx="8574088" cy="6063387"/>
              <a:chOff x="142875" y="142852"/>
              <a:chExt cx="8574110" cy="6072214"/>
            </a:xfrm>
          </p:grpSpPr>
          <p:grpSp>
            <p:nvGrpSpPr>
              <p:cNvPr id="24" name="그룹 73"/>
              <p:cNvGrpSpPr/>
              <p:nvPr/>
            </p:nvGrpSpPr>
            <p:grpSpPr>
              <a:xfrm>
                <a:off x="214282" y="142852"/>
                <a:ext cx="5572164" cy="714380"/>
                <a:chOff x="5572132" y="1643050"/>
                <a:chExt cx="4155512" cy="714380"/>
              </a:xfrm>
              <a:solidFill>
                <a:schemeClr val="bg2">
                  <a:lumMod val="90000"/>
                </a:schemeClr>
              </a:solidFill>
            </p:grpSpPr>
            <p:sp>
              <p:nvSpPr>
                <p:cNvPr id="112" name="순서도: 수행의 시작/종료 111"/>
                <p:cNvSpPr/>
                <p:nvPr/>
              </p:nvSpPr>
              <p:spPr>
                <a:xfrm>
                  <a:off x="5572132" y="1643050"/>
                  <a:ext cx="4155512" cy="714380"/>
                </a:xfrm>
                <a:prstGeom prst="flowChartTerminator">
                  <a:avLst/>
                </a:prstGeom>
                <a:grpFill/>
                <a:ln>
                  <a:noFill/>
                </a:ln>
                <a:effectLst>
                  <a:softEdge rad="63500"/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2400" dirty="0">
                      <a:latin typeface="HyhwpEQ" pitchFamily="18" charset="-127"/>
                      <a:ea typeface="HyhwpEQ" pitchFamily="18" charset="-127"/>
                    </a:rPr>
                    <a:t>         </a:t>
                  </a:r>
                  <a:r>
                    <a:rPr lang="en-US" altLang="ko-KR" sz="2400" dirty="0">
                      <a:ea typeface="HyhwpEQ" pitchFamily="18" charset="-127"/>
                    </a:rPr>
                    <a:t>MOLD</a:t>
                  </a:r>
                  <a:r>
                    <a:rPr lang="en-US" altLang="ko-KR" sz="2400" dirty="0">
                      <a:latin typeface="HyhwpEQ" pitchFamily="18" charset="-127"/>
                      <a:ea typeface="HyhwpEQ" pitchFamily="18" charset="-127"/>
                    </a:rPr>
                    <a:t> </a:t>
                  </a:r>
                  <a:r>
                    <a:rPr lang="en-US" altLang="ko-KR" sz="2400" dirty="0">
                      <a:ea typeface="HyhwpEQ" pitchFamily="18" charset="-127"/>
                    </a:rPr>
                    <a:t>PROCESS FLOW</a:t>
                  </a:r>
                  <a:endParaRPr lang="ko-KR" altLang="en-US" sz="2400" dirty="0">
                    <a:ea typeface="HyhwpEQ" pitchFamily="18" charset="-127"/>
                  </a:endParaRPr>
                </a:p>
              </p:txBody>
            </p:sp>
            <p:sp>
              <p:nvSpPr>
                <p:cNvPr id="113" name="타원 112"/>
                <p:cNvSpPr/>
                <p:nvPr/>
              </p:nvSpPr>
              <p:spPr>
                <a:xfrm>
                  <a:off x="5678684" y="1714488"/>
                  <a:ext cx="532758" cy="571504"/>
                </a:xfrm>
                <a:prstGeom prst="ellipse">
                  <a:avLst/>
                </a:prstGeom>
                <a:grp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3200" dirty="0">
                      <a:solidFill>
                        <a:schemeClr val="bg1"/>
                      </a:solidFill>
                      <a:latin typeface="HY궁서B" pitchFamily="18" charset="-127"/>
                      <a:ea typeface="HY궁서B" pitchFamily="18" charset="-127"/>
                    </a:rPr>
                    <a:t>8</a:t>
                  </a:r>
                  <a:endParaRPr lang="ko-KR" altLang="en-US" sz="3200" dirty="0">
                    <a:solidFill>
                      <a:schemeClr val="bg1"/>
                    </a:solidFill>
                    <a:latin typeface="HY궁서B" pitchFamily="18" charset="-127"/>
                    <a:ea typeface="HY궁서B" pitchFamily="18" charset="-127"/>
                  </a:endParaRPr>
                </a:p>
              </p:txBody>
            </p:sp>
          </p:grpSp>
          <p:grpSp>
            <p:nvGrpSpPr>
              <p:cNvPr id="25" name="그룹 94"/>
              <p:cNvGrpSpPr>
                <a:grpSpLocks/>
              </p:cNvGrpSpPr>
              <p:nvPr/>
            </p:nvGrpSpPr>
            <p:grpSpPr bwMode="auto">
              <a:xfrm>
                <a:off x="142875" y="1071545"/>
                <a:ext cx="8574110" cy="5143521"/>
                <a:chOff x="142875" y="1071529"/>
                <a:chExt cx="8574110" cy="5143550"/>
              </a:xfrm>
            </p:grpSpPr>
            <p:grpSp>
              <p:nvGrpSpPr>
                <p:cNvPr id="28" name="그룹 33"/>
                <p:cNvGrpSpPr>
                  <a:grpSpLocks/>
                </p:cNvGrpSpPr>
                <p:nvPr/>
              </p:nvGrpSpPr>
              <p:grpSpPr bwMode="auto">
                <a:xfrm>
                  <a:off x="357190" y="1428750"/>
                  <a:ext cx="2143125" cy="500063"/>
                  <a:chOff x="285721" y="1500174"/>
                  <a:chExt cx="2143139" cy="500066"/>
                </a:xfrm>
              </p:grpSpPr>
              <p:sp>
                <p:nvSpPr>
                  <p:cNvPr id="110" name="순서도: 수행의 시작/종료 109"/>
                  <p:cNvSpPr/>
                  <p:nvPr/>
                </p:nvSpPr>
                <p:spPr>
                  <a:xfrm>
                    <a:off x="500034" y="1500174"/>
                    <a:ext cx="1928826" cy="500066"/>
                  </a:xfrm>
                  <a:prstGeom prst="flowChartTerminator">
                    <a:avLst/>
                  </a:prstGeom>
                  <a:solidFill>
                    <a:schemeClr val="bg2">
                      <a:lumMod val="50000"/>
                    </a:schemeClr>
                  </a:solidFill>
                  <a:ln>
                    <a:noFill/>
                  </a:ln>
                  <a:effectLst>
                    <a:softEdge rad="63500"/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1100" dirty="0"/>
                      <a:t>Mold Design </a:t>
                    </a:r>
                    <a:r>
                      <a:rPr lang="en-US" altLang="ko-KR" sz="1100" dirty="0">
                        <a:latin typeface="+mn-ea"/>
                      </a:rPr>
                      <a:t>3</a:t>
                    </a:r>
                    <a:r>
                      <a:rPr lang="en-US" altLang="ko-KR" sz="1100" dirty="0"/>
                      <a:t>D&amp;</a:t>
                    </a:r>
                    <a:r>
                      <a:rPr lang="en-US" altLang="ko-KR" sz="1100" dirty="0">
                        <a:latin typeface="+mn-ea"/>
                      </a:rPr>
                      <a:t>2</a:t>
                    </a:r>
                    <a:r>
                      <a:rPr lang="en-US" altLang="ko-KR" sz="1100" dirty="0"/>
                      <a:t>D</a:t>
                    </a:r>
                    <a:endParaRPr lang="ko-KR" altLang="en-US" sz="1100" dirty="0"/>
                  </a:p>
                </p:txBody>
              </p:sp>
              <p:sp>
                <p:nvSpPr>
                  <p:cNvPr id="111" name="타원 32"/>
                  <p:cNvSpPr/>
                  <p:nvPr/>
                </p:nvSpPr>
                <p:spPr>
                  <a:xfrm>
                    <a:off x="285720" y="1571961"/>
                    <a:ext cx="357190" cy="356122"/>
                  </a:xfrm>
                  <a:prstGeom prst="ellipse">
                    <a:avLst/>
                  </a:prstGeom>
                  <a:solidFill>
                    <a:schemeClr val="bg2">
                      <a:lumMod val="90000"/>
                    </a:schemeClr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1400" dirty="0">
                        <a:solidFill>
                          <a:schemeClr val="bg1"/>
                        </a:solidFill>
                        <a:latin typeface="HY궁서B" pitchFamily="18" charset="-127"/>
                        <a:ea typeface="HY궁서B" pitchFamily="18" charset="-127"/>
                      </a:rPr>
                      <a:t>A</a:t>
                    </a:r>
                    <a:endParaRPr lang="ko-KR" altLang="en-US" sz="1400" dirty="0">
                      <a:solidFill>
                        <a:schemeClr val="bg1"/>
                      </a:solidFill>
                      <a:latin typeface="HY궁서B" pitchFamily="18" charset="-127"/>
                      <a:ea typeface="HY궁서B" pitchFamily="18" charset="-127"/>
                    </a:endParaRPr>
                  </a:p>
                </p:txBody>
              </p:sp>
            </p:grpSp>
            <p:grpSp>
              <p:nvGrpSpPr>
                <p:cNvPr id="29" name="그룹 34"/>
                <p:cNvGrpSpPr>
                  <a:grpSpLocks/>
                </p:cNvGrpSpPr>
                <p:nvPr/>
              </p:nvGrpSpPr>
              <p:grpSpPr bwMode="auto">
                <a:xfrm>
                  <a:off x="3500448" y="1428750"/>
                  <a:ext cx="2143117" cy="500063"/>
                  <a:chOff x="285729" y="1500174"/>
                  <a:chExt cx="2143131" cy="500066"/>
                </a:xfrm>
              </p:grpSpPr>
              <p:sp>
                <p:nvSpPr>
                  <p:cNvPr id="108" name="순서도: 수행의 시작/종료 107"/>
                  <p:cNvSpPr/>
                  <p:nvPr/>
                </p:nvSpPr>
                <p:spPr>
                  <a:xfrm>
                    <a:off x="500034" y="1500174"/>
                    <a:ext cx="1928826" cy="500066"/>
                  </a:xfrm>
                  <a:prstGeom prst="flowChartTerminator">
                    <a:avLst/>
                  </a:prstGeom>
                  <a:solidFill>
                    <a:schemeClr val="bg2">
                      <a:lumMod val="50000"/>
                    </a:schemeClr>
                  </a:solidFill>
                  <a:ln>
                    <a:noFill/>
                  </a:ln>
                  <a:effectLst>
                    <a:softEdge rad="63500"/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1100" dirty="0"/>
                      <a:t>Electrod Cam Design</a:t>
                    </a:r>
                    <a:endParaRPr lang="ko-KR" altLang="en-US" sz="1100" dirty="0"/>
                  </a:p>
                </p:txBody>
              </p:sp>
              <p:sp>
                <p:nvSpPr>
                  <p:cNvPr id="109" name="타원 108"/>
                  <p:cNvSpPr/>
                  <p:nvPr/>
                </p:nvSpPr>
                <p:spPr>
                  <a:xfrm>
                    <a:off x="285728" y="1571961"/>
                    <a:ext cx="357190" cy="356122"/>
                  </a:xfrm>
                  <a:prstGeom prst="ellipse">
                    <a:avLst/>
                  </a:prstGeom>
                  <a:solidFill>
                    <a:schemeClr val="bg2">
                      <a:lumMod val="90000"/>
                    </a:schemeClr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1400" dirty="0">
                        <a:solidFill>
                          <a:schemeClr val="bg1"/>
                        </a:solidFill>
                        <a:latin typeface="HY궁서B" pitchFamily="18" charset="-127"/>
                        <a:ea typeface="HY궁서B" pitchFamily="18" charset="-127"/>
                      </a:rPr>
                      <a:t>B</a:t>
                    </a:r>
                    <a:endParaRPr lang="ko-KR" altLang="en-US" sz="1400" dirty="0">
                      <a:solidFill>
                        <a:schemeClr val="bg1"/>
                      </a:solidFill>
                      <a:latin typeface="HY궁서B" pitchFamily="18" charset="-127"/>
                      <a:ea typeface="HY궁서B" pitchFamily="18" charset="-127"/>
                    </a:endParaRPr>
                  </a:p>
                </p:txBody>
              </p:sp>
            </p:grpSp>
            <p:cxnSp>
              <p:nvCxnSpPr>
                <p:cNvPr id="30" name="직선 화살표 연결선 29"/>
                <p:cNvCxnSpPr/>
                <p:nvPr/>
              </p:nvCxnSpPr>
              <p:spPr>
                <a:xfrm>
                  <a:off x="2500319" y="1677008"/>
                  <a:ext cx="1000128" cy="1589"/>
                </a:xfrm>
                <a:prstGeom prst="straightConnector1">
                  <a:avLst/>
                </a:prstGeom>
                <a:ln w="28575">
                  <a:solidFill>
                    <a:schemeClr val="bg2">
                      <a:lumMod val="75000"/>
                    </a:schemeClr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31" name="그룹 39"/>
                <p:cNvGrpSpPr>
                  <a:grpSpLocks/>
                </p:cNvGrpSpPr>
                <p:nvPr/>
              </p:nvGrpSpPr>
              <p:grpSpPr bwMode="auto">
                <a:xfrm>
                  <a:off x="6572267" y="1428750"/>
                  <a:ext cx="2143110" cy="500063"/>
                  <a:chOff x="285736" y="1500174"/>
                  <a:chExt cx="2143124" cy="500066"/>
                </a:xfrm>
              </p:grpSpPr>
              <p:sp>
                <p:nvSpPr>
                  <p:cNvPr id="106" name="순서도: 수행의 시작/종료 105"/>
                  <p:cNvSpPr/>
                  <p:nvPr/>
                </p:nvSpPr>
                <p:spPr>
                  <a:xfrm>
                    <a:off x="500034" y="1500174"/>
                    <a:ext cx="1928826" cy="500066"/>
                  </a:xfrm>
                  <a:prstGeom prst="flowChartTerminator">
                    <a:avLst/>
                  </a:prstGeom>
                  <a:solidFill>
                    <a:schemeClr val="bg2">
                      <a:lumMod val="50000"/>
                    </a:schemeClr>
                  </a:solidFill>
                  <a:ln>
                    <a:noFill/>
                  </a:ln>
                  <a:effectLst>
                    <a:softEdge rad="63500"/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1100" dirty="0"/>
                      <a:t>High-Speed NC</a:t>
                    </a:r>
                    <a:endParaRPr lang="ko-KR" altLang="en-US" sz="1100" dirty="0"/>
                  </a:p>
                </p:txBody>
              </p:sp>
              <p:sp>
                <p:nvSpPr>
                  <p:cNvPr id="107" name="타원 106"/>
                  <p:cNvSpPr/>
                  <p:nvPr/>
                </p:nvSpPr>
                <p:spPr>
                  <a:xfrm>
                    <a:off x="285735" y="1571961"/>
                    <a:ext cx="357191" cy="356122"/>
                  </a:xfrm>
                  <a:prstGeom prst="ellipse">
                    <a:avLst/>
                  </a:prstGeom>
                  <a:solidFill>
                    <a:schemeClr val="bg2">
                      <a:lumMod val="90000"/>
                    </a:schemeClr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1400" dirty="0">
                        <a:solidFill>
                          <a:schemeClr val="bg1"/>
                        </a:solidFill>
                        <a:latin typeface="HY궁서B" pitchFamily="18" charset="-127"/>
                        <a:ea typeface="HY궁서B" pitchFamily="18" charset="-127"/>
                      </a:rPr>
                      <a:t>C</a:t>
                    </a:r>
                    <a:endParaRPr lang="ko-KR" altLang="en-US" sz="1400" dirty="0">
                      <a:solidFill>
                        <a:schemeClr val="bg1"/>
                      </a:solidFill>
                      <a:latin typeface="HY궁서B" pitchFamily="18" charset="-127"/>
                      <a:ea typeface="HY궁서B" pitchFamily="18" charset="-127"/>
                    </a:endParaRPr>
                  </a:p>
                </p:txBody>
              </p:sp>
            </p:grpSp>
            <p:cxnSp>
              <p:nvCxnSpPr>
                <p:cNvPr id="32" name="직선 화살표 연결선 31"/>
                <p:cNvCxnSpPr/>
                <p:nvPr/>
              </p:nvCxnSpPr>
              <p:spPr>
                <a:xfrm>
                  <a:off x="5643577" y="1677008"/>
                  <a:ext cx="928689" cy="1589"/>
                </a:xfrm>
                <a:prstGeom prst="straightConnector1">
                  <a:avLst/>
                </a:prstGeom>
                <a:ln w="28575">
                  <a:solidFill>
                    <a:schemeClr val="bg2">
                      <a:lumMod val="75000"/>
                    </a:schemeClr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33" name="그룹 48"/>
                <p:cNvGrpSpPr>
                  <a:grpSpLocks/>
                </p:cNvGrpSpPr>
                <p:nvPr/>
              </p:nvGrpSpPr>
              <p:grpSpPr bwMode="auto">
                <a:xfrm>
                  <a:off x="6572267" y="2500313"/>
                  <a:ext cx="2143110" cy="500062"/>
                  <a:chOff x="285736" y="1500174"/>
                  <a:chExt cx="2143124" cy="500066"/>
                </a:xfrm>
              </p:grpSpPr>
              <p:sp>
                <p:nvSpPr>
                  <p:cNvPr id="104" name="순서도: 수행의 시작/종료 103"/>
                  <p:cNvSpPr/>
                  <p:nvPr/>
                </p:nvSpPr>
                <p:spPr>
                  <a:xfrm>
                    <a:off x="500034" y="1500174"/>
                    <a:ext cx="1928826" cy="500066"/>
                  </a:xfrm>
                  <a:prstGeom prst="flowChartTerminator">
                    <a:avLst/>
                  </a:prstGeom>
                  <a:solidFill>
                    <a:schemeClr val="bg2">
                      <a:lumMod val="50000"/>
                    </a:schemeClr>
                  </a:solidFill>
                  <a:ln>
                    <a:noFill/>
                  </a:ln>
                  <a:effectLst>
                    <a:softEdge rad="63500"/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1100" dirty="0"/>
                      <a:t>Milling &amp; Lathe</a:t>
                    </a:r>
                    <a:endParaRPr lang="ko-KR" altLang="en-US" sz="1100" dirty="0"/>
                  </a:p>
                </p:txBody>
              </p:sp>
              <p:sp>
                <p:nvSpPr>
                  <p:cNvPr id="105" name="타원 104"/>
                  <p:cNvSpPr/>
                  <p:nvPr/>
                </p:nvSpPr>
                <p:spPr>
                  <a:xfrm>
                    <a:off x="285735" y="1571937"/>
                    <a:ext cx="357191" cy="356123"/>
                  </a:xfrm>
                  <a:prstGeom prst="ellipse">
                    <a:avLst/>
                  </a:prstGeom>
                  <a:solidFill>
                    <a:schemeClr val="bg2">
                      <a:lumMod val="90000"/>
                    </a:schemeClr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1400" dirty="0">
                        <a:solidFill>
                          <a:schemeClr val="bg1"/>
                        </a:solidFill>
                        <a:latin typeface="HY궁서B" pitchFamily="18" charset="-127"/>
                        <a:ea typeface="HY궁서B" pitchFamily="18" charset="-127"/>
                      </a:rPr>
                      <a:t>D</a:t>
                    </a:r>
                    <a:endParaRPr lang="ko-KR" altLang="en-US" sz="1400" dirty="0">
                      <a:solidFill>
                        <a:schemeClr val="bg1"/>
                      </a:solidFill>
                      <a:latin typeface="HY궁서B" pitchFamily="18" charset="-127"/>
                      <a:ea typeface="HY궁서B" pitchFamily="18" charset="-127"/>
                    </a:endParaRPr>
                  </a:p>
                </p:txBody>
              </p:sp>
            </p:grpSp>
            <p:cxnSp>
              <p:nvCxnSpPr>
                <p:cNvPr id="34" name="꺾인 연결선 33"/>
                <p:cNvCxnSpPr/>
                <p:nvPr/>
              </p:nvCxnSpPr>
              <p:spPr>
                <a:xfrm>
                  <a:off x="8715397" y="1677008"/>
                  <a:ext cx="1588" cy="1071539"/>
                </a:xfrm>
                <a:prstGeom prst="bentConnector3">
                  <a:avLst>
                    <a:gd name="adj1" fmla="val 10396729"/>
                  </a:avLst>
                </a:prstGeom>
                <a:ln w="28575">
                  <a:solidFill>
                    <a:schemeClr val="bg2">
                      <a:lumMod val="75000"/>
                    </a:schemeClr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" name="직선 화살표 연결선 34"/>
                <p:cNvCxnSpPr/>
                <p:nvPr/>
              </p:nvCxnSpPr>
              <p:spPr>
                <a:xfrm rot="10800000">
                  <a:off x="5643577" y="2748546"/>
                  <a:ext cx="928689" cy="1589"/>
                </a:xfrm>
                <a:prstGeom prst="straightConnector1">
                  <a:avLst/>
                </a:prstGeom>
                <a:ln w="28575">
                  <a:solidFill>
                    <a:schemeClr val="bg2">
                      <a:lumMod val="75000"/>
                    </a:schemeClr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36" name="그룹 55"/>
                <p:cNvGrpSpPr>
                  <a:grpSpLocks/>
                </p:cNvGrpSpPr>
                <p:nvPr/>
              </p:nvGrpSpPr>
              <p:grpSpPr bwMode="auto">
                <a:xfrm>
                  <a:off x="3500448" y="2500313"/>
                  <a:ext cx="2143117" cy="500062"/>
                  <a:chOff x="285729" y="1500174"/>
                  <a:chExt cx="2143131" cy="500066"/>
                </a:xfrm>
              </p:grpSpPr>
              <p:sp>
                <p:nvSpPr>
                  <p:cNvPr id="102" name="순서도: 수행의 시작/종료 101"/>
                  <p:cNvSpPr/>
                  <p:nvPr/>
                </p:nvSpPr>
                <p:spPr>
                  <a:xfrm>
                    <a:off x="500034" y="1500174"/>
                    <a:ext cx="1928826" cy="500066"/>
                  </a:xfrm>
                  <a:prstGeom prst="flowChartTerminator">
                    <a:avLst/>
                  </a:prstGeom>
                  <a:solidFill>
                    <a:schemeClr val="bg2">
                      <a:lumMod val="50000"/>
                    </a:schemeClr>
                  </a:solidFill>
                  <a:ln>
                    <a:noFill/>
                  </a:ln>
                  <a:effectLst>
                    <a:softEdge rad="63500"/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1100" dirty="0"/>
                      <a:t>Grinding</a:t>
                    </a:r>
                    <a:endParaRPr lang="ko-KR" altLang="en-US" sz="1100" dirty="0"/>
                  </a:p>
                </p:txBody>
              </p:sp>
              <p:sp>
                <p:nvSpPr>
                  <p:cNvPr id="103" name="타원 102"/>
                  <p:cNvSpPr/>
                  <p:nvPr/>
                </p:nvSpPr>
                <p:spPr>
                  <a:xfrm>
                    <a:off x="285728" y="1571937"/>
                    <a:ext cx="357190" cy="356123"/>
                  </a:xfrm>
                  <a:prstGeom prst="ellipse">
                    <a:avLst/>
                  </a:prstGeom>
                  <a:solidFill>
                    <a:schemeClr val="bg2">
                      <a:lumMod val="90000"/>
                    </a:schemeClr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1400" dirty="0">
                        <a:solidFill>
                          <a:schemeClr val="bg1"/>
                        </a:solidFill>
                        <a:latin typeface="HY궁서B" pitchFamily="18" charset="-127"/>
                        <a:ea typeface="HY궁서B" pitchFamily="18" charset="-127"/>
                      </a:rPr>
                      <a:t>E</a:t>
                    </a:r>
                    <a:endParaRPr lang="ko-KR" altLang="en-US" sz="1400" dirty="0">
                      <a:solidFill>
                        <a:schemeClr val="bg1"/>
                      </a:solidFill>
                      <a:latin typeface="HY궁서B" pitchFamily="18" charset="-127"/>
                      <a:ea typeface="HY궁서B" pitchFamily="18" charset="-127"/>
                    </a:endParaRPr>
                  </a:p>
                </p:txBody>
              </p:sp>
            </p:grpSp>
            <p:grpSp>
              <p:nvGrpSpPr>
                <p:cNvPr id="37" name="그룹 59"/>
                <p:cNvGrpSpPr>
                  <a:grpSpLocks/>
                </p:cNvGrpSpPr>
                <p:nvPr/>
              </p:nvGrpSpPr>
              <p:grpSpPr bwMode="auto">
                <a:xfrm>
                  <a:off x="6572267" y="3571875"/>
                  <a:ext cx="2143110" cy="500063"/>
                  <a:chOff x="285736" y="1500174"/>
                  <a:chExt cx="2143124" cy="500066"/>
                </a:xfrm>
              </p:grpSpPr>
              <p:sp>
                <p:nvSpPr>
                  <p:cNvPr id="100" name="순서도: 수행의 시작/종료 99"/>
                  <p:cNvSpPr/>
                  <p:nvPr/>
                </p:nvSpPr>
                <p:spPr>
                  <a:xfrm>
                    <a:off x="500034" y="1500174"/>
                    <a:ext cx="1928826" cy="500066"/>
                  </a:xfrm>
                  <a:prstGeom prst="flowChartTerminator">
                    <a:avLst/>
                  </a:prstGeom>
                  <a:solidFill>
                    <a:schemeClr val="bg2">
                      <a:lumMod val="50000"/>
                    </a:schemeClr>
                  </a:solidFill>
                  <a:ln>
                    <a:noFill/>
                  </a:ln>
                  <a:effectLst>
                    <a:softEdge rad="63500"/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1100" dirty="0"/>
                      <a:t>Lapping</a:t>
                    </a:r>
                    <a:endParaRPr lang="ko-KR" altLang="en-US" sz="1100" dirty="0"/>
                  </a:p>
                </p:txBody>
              </p:sp>
              <p:sp>
                <p:nvSpPr>
                  <p:cNvPr id="101" name="타원 100"/>
                  <p:cNvSpPr/>
                  <p:nvPr/>
                </p:nvSpPr>
                <p:spPr>
                  <a:xfrm>
                    <a:off x="285735" y="1571914"/>
                    <a:ext cx="357191" cy="356122"/>
                  </a:xfrm>
                  <a:prstGeom prst="ellipse">
                    <a:avLst/>
                  </a:prstGeom>
                  <a:solidFill>
                    <a:schemeClr val="bg2">
                      <a:lumMod val="90000"/>
                    </a:schemeClr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1400" dirty="0">
                        <a:solidFill>
                          <a:schemeClr val="bg1"/>
                        </a:solidFill>
                        <a:latin typeface="HY궁서B" pitchFamily="18" charset="-127"/>
                        <a:ea typeface="HY궁서B" pitchFamily="18" charset="-127"/>
                      </a:rPr>
                      <a:t>I</a:t>
                    </a:r>
                    <a:endParaRPr lang="ko-KR" altLang="en-US" sz="1400" dirty="0">
                      <a:solidFill>
                        <a:schemeClr val="bg1"/>
                      </a:solidFill>
                      <a:latin typeface="HY궁서B" pitchFamily="18" charset="-127"/>
                      <a:ea typeface="HY궁서B" pitchFamily="18" charset="-127"/>
                    </a:endParaRPr>
                  </a:p>
                </p:txBody>
              </p:sp>
            </p:grpSp>
            <p:grpSp>
              <p:nvGrpSpPr>
                <p:cNvPr id="39" name="그룹 62"/>
                <p:cNvGrpSpPr>
                  <a:grpSpLocks/>
                </p:cNvGrpSpPr>
                <p:nvPr/>
              </p:nvGrpSpPr>
              <p:grpSpPr bwMode="auto">
                <a:xfrm>
                  <a:off x="3500448" y="3571875"/>
                  <a:ext cx="2143117" cy="500063"/>
                  <a:chOff x="285729" y="1500174"/>
                  <a:chExt cx="2143131" cy="500066"/>
                </a:xfrm>
              </p:grpSpPr>
              <p:sp>
                <p:nvSpPr>
                  <p:cNvPr id="98" name="순서도: 수행의 시작/종료 97"/>
                  <p:cNvSpPr/>
                  <p:nvPr/>
                </p:nvSpPr>
                <p:spPr>
                  <a:xfrm>
                    <a:off x="500034" y="1500174"/>
                    <a:ext cx="1928826" cy="500066"/>
                  </a:xfrm>
                  <a:prstGeom prst="flowChartTerminator">
                    <a:avLst/>
                  </a:prstGeom>
                  <a:solidFill>
                    <a:schemeClr val="bg2">
                      <a:lumMod val="50000"/>
                    </a:schemeClr>
                  </a:solidFill>
                  <a:ln>
                    <a:noFill/>
                  </a:ln>
                  <a:effectLst>
                    <a:softEdge rad="63500"/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1100" dirty="0"/>
                      <a:t>Discharge</a:t>
                    </a:r>
                    <a:endParaRPr lang="ko-KR" altLang="en-US" sz="1100" dirty="0"/>
                  </a:p>
                </p:txBody>
              </p:sp>
              <p:sp>
                <p:nvSpPr>
                  <p:cNvPr id="99" name="타원 98"/>
                  <p:cNvSpPr/>
                  <p:nvPr/>
                </p:nvSpPr>
                <p:spPr>
                  <a:xfrm>
                    <a:off x="285728" y="1571914"/>
                    <a:ext cx="357190" cy="356122"/>
                  </a:xfrm>
                  <a:prstGeom prst="ellipse">
                    <a:avLst/>
                  </a:prstGeom>
                  <a:solidFill>
                    <a:schemeClr val="bg2">
                      <a:lumMod val="90000"/>
                    </a:schemeClr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1400" dirty="0">
                        <a:solidFill>
                          <a:schemeClr val="bg1"/>
                        </a:solidFill>
                        <a:latin typeface="HY궁서B" pitchFamily="18" charset="-127"/>
                        <a:ea typeface="HY궁서B" pitchFamily="18" charset="-127"/>
                      </a:rPr>
                      <a:t>H</a:t>
                    </a:r>
                    <a:endParaRPr lang="ko-KR" altLang="en-US" sz="1400" dirty="0">
                      <a:solidFill>
                        <a:schemeClr val="bg1"/>
                      </a:solidFill>
                      <a:latin typeface="HY궁서B" pitchFamily="18" charset="-127"/>
                      <a:ea typeface="HY궁서B" pitchFamily="18" charset="-127"/>
                    </a:endParaRPr>
                  </a:p>
                </p:txBody>
              </p:sp>
            </p:grpSp>
            <p:cxnSp>
              <p:nvCxnSpPr>
                <p:cNvPr id="42" name="직선 화살표 연결선 41"/>
                <p:cNvCxnSpPr/>
                <p:nvPr/>
              </p:nvCxnSpPr>
              <p:spPr>
                <a:xfrm rot="10800000">
                  <a:off x="2500319" y="2748546"/>
                  <a:ext cx="1000128" cy="1589"/>
                </a:xfrm>
                <a:prstGeom prst="straightConnector1">
                  <a:avLst/>
                </a:prstGeom>
                <a:ln w="28575">
                  <a:solidFill>
                    <a:schemeClr val="bg2">
                      <a:lumMod val="75000"/>
                    </a:schemeClr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" name="직선 화살표 연결선 42"/>
                <p:cNvCxnSpPr/>
                <p:nvPr/>
              </p:nvCxnSpPr>
              <p:spPr>
                <a:xfrm>
                  <a:off x="2500319" y="3821674"/>
                  <a:ext cx="1000128" cy="1590"/>
                </a:xfrm>
                <a:prstGeom prst="straightConnector1">
                  <a:avLst/>
                </a:prstGeom>
                <a:ln w="28575">
                  <a:solidFill>
                    <a:schemeClr val="bg2">
                      <a:lumMod val="75000"/>
                    </a:schemeClr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" name="직선 화살표 연결선 44"/>
                <p:cNvCxnSpPr/>
                <p:nvPr/>
              </p:nvCxnSpPr>
              <p:spPr>
                <a:xfrm>
                  <a:off x="5643577" y="3821674"/>
                  <a:ext cx="928689" cy="1590"/>
                </a:xfrm>
                <a:prstGeom prst="straightConnector1">
                  <a:avLst/>
                </a:prstGeom>
                <a:ln w="28575">
                  <a:solidFill>
                    <a:schemeClr val="bg2">
                      <a:lumMod val="75000"/>
                    </a:schemeClr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46" name="그룹 103"/>
                <p:cNvGrpSpPr>
                  <a:grpSpLocks/>
                </p:cNvGrpSpPr>
                <p:nvPr/>
              </p:nvGrpSpPr>
              <p:grpSpPr bwMode="auto">
                <a:xfrm>
                  <a:off x="6572267" y="4643438"/>
                  <a:ext cx="2143110" cy="500062"/>
                  <a:chOff x="285736" y="1500174"/>
                  <a:chExt cx="2143124" cy="500066"/>
                </a:xfrm>
              </p:grpSpPr>
              <p:sp>
                <p:nvSpPr>
                  <p:cNvPr id="96" name="순서도: 수행의 시작/종료 95"/>
                  <p:cNvSpPr/>
                  <p:nvPr/>
                </p:nvSpPr>
                <p:spPr>
                  <a:xfrm>
                    <a:off x="500034" y="1500174"/>
                    <a:ext cx="1928826" cy="500066"/>
                  </a:xfrm>
                  <a:prstGeom prst="flowChartTerminator">
                    <a:avLst/>
                  </a:prstGeom>
                  <a:solidFill>
                    <a:schemeClr val="bg2">
                      <a:lumMod val="50000"/>
                    </a:schemeClr>
                  </a:solidFill>
                  <a:ln>
                    <a:noFill/>
                  </a:ln>
                  <a:effectLst>
                    <a:softEdge rad="63500"/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1100" dirty="0"/>
                      <a:t>A’ssy</a:t>
                    </a:r>
                    <a:endParaRPr lang="ko-KR" altLang="en-US" sz="1100" dirty="0"/>
                  </a:p>
                </p:txBody>
              </p:sp>
              <p:sp>
                <p:nvSpPr>
                  <p:cNvPr id="97" name="타원 96"/>
                  <p:cNvSpPr/>
                  <p:nvPr/>
                </p:nvSpPr>
                <p:spPr>
                  <a:xfrm>
                    <a:off x="285735" y="1571889"/>
                    <a:ext cx="357191" cy="356123"/>
                  </a:xfrm>
                  <a:prstGeom prst="ellipse">
                    <a:avLst/>
                  </a:prstGeom>
                  <a:solidFill>
                    <a:schemeClr val="bg2">
                      <a:lumMod val="90000"/>
                    </a:schemeClr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1400" dirty="0">
                        <a:solidFill>
                          <a:schemeClr val="bg1"/>
                        </a:solidFill>
                        <a:latin typeface="HY궁서B" pitchFamily="18" charset="-127"/>
                        <a:ea typeface="HY궁서B" pitchFamily="18" charset="-127"/>
                      </a:rPr>
                      <a:t>J</a:t>
                    </a:r>
                    <a:endParaRPr lang="ko-KR" altLang="en-US" sz="1400" dirty="0">
                      <a:solidFill>
                        <a:schemeClr val="bg1"/>
                      </a:solidFill>
                      <a:latin typeface="HY궁서B" pitchFamily="18" charset="-127"/>
                      <a:ea typeface="HY궁서B" pitchFamily="18" charset="-127"/>
                    </a:endParaRPr>
                  </a:p>
                </p:txBody>
              </p:sp>
            </p:grpSp>
            <p:cxnSp>
              <p:nvCxnSpPr>
                <p:cNvPr id="47" name="꺾인 연결선 46"/>
                <p:cNvCxnSpPr/>
                <p:nvPr/>
              </p:nvCxnSpPr>
              <p:spPr>
                <a:xfrm>
                  <a:off x="8715397" y="3821674"/>
                  <a:ext cx="1588" cy="1071539"/>
                </a:xfrm>
                <a:prstGeom prst="bentConnector3">
                  <a:avLst>
                    <a:gd name="adj1" fmla="val 11196477"/>
                  </a:avLst>
                </a:prstGeom>
                <a:ln w="28575">
                  <a:solidFill>
                    <a:schemeClr val="bg2">
                      <a:lumMod val="75000"/>
                    </a:schemeClr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48" name="그룹 109"/>
                <p:cNvGrpSpPr>
                  <a:grpSpLocks/>
                </p:cNvGrpSpPr>
                <p:nvPr/>
              </p:nvGrpSpPr>
              <p:grpSpPr bwMode="auto">
                <a:xfrm>
                  <a:off x="3500448" y="4643438"/>
                  <a:ext cx="2143117" cy="500062"/>
                  <a:chOff x="285729" y="1500174"/>
                  <a:chExt cx="2143131" cy="500066"/>
                </a:xfrm>
              </p:grpSpPr>
              <p:sp>
                <p:nvSpPr>
                  <p:cNvPr id="94" name="순서도: 수행의 시작/종료 93"/>
                  <p:cNvSpPr/>
                  <p:nvPr/>
                </p:nvSpPr>
                <p:spPr>
                  <a:xfrm>
                    <a:off x="500034" y="1500174"/>
                    <a:ext cx="1928826" cy="500066"/>
                  </a:xfrm>
                  <a:prstGeom prst="flowChartTerminator">
                    <a:avLst/>
                  </a:prstGeom>
                  <a:solidFill>
                    <a:schemeClr val="bg2">
                      <a:lumMod val="50000"/>
                    </a:schemeClr>
                  </a:solidFill>
                  <a:ln>
                    <a:noFill/>
                  </a:ln>
                  <a:effectLst>
                    <a:softEdge rad="63500"/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1100" dirty="0"/>
                      <a:t>T R Y !</a:t>
                    </a:r>
                    <a:endParaRPr lang="ko-KR" altLang="en-US" sz="1100" dirty="0"/>
                  </a:p>
                </p:txBody>
              </p:sp>
              <p:sp>
                <p:nvSpPr>
                  <p:cNvPr id="95" name="타원 94"/>
                  <p:cNvSpPr/>
                  <p:nvPr/>
                </p:nvSpPr>
                <p:spPr>
                  <a:xfrm>
                    <a:off x="285728" y="1571889"/>
                    <a:ext cx="357190" cy="356123"/>
                  </a:xfrm>
                  <a:prstGeom prst="ellipse">
                    <a:avLst/>
                  </a:prstGeom>
                  <a:solidFill>
                    <a:schemeClr val="bg2">
                      <a:lumMod val="90000"/>
                    </a:schemeClr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1400" dirty="0">
                        <a:solidFill>
                          <a:schemeClr val="bg1"/>
                        </a:solidFill>
                        <a:latin typeface="HY궁서B" pitchFamily="18" charset="-127"/>
                        <a:ea typeface="HY궁서B" pitchFamily="18" charset="-127"/>
                      </a:rPr>
                      <a:t>J</a:t>
                    </a:r>
                    <a:endParaRPr lang="ko-KR" altLang="en-US" sz="1400" dirty="0">
                      <a:solidFill>
                        <a:schemeClr val="bg1"/>
                      </a:solidFill>
                      <a:latin typeface="HY궁서B" pitchFamily="18" charset="-127"/>
                      <a:ea typeface="HY궁서B" pitchFamily="18" charset="-127"/>
                    </a:endParaRPr>
                  </a:p>
                </p:txBody>
              </p:sp>
            </p:grpSp>
            <p:cxnSp>
              <p:nvCxnSpPr>
                <p:cNvPr id="49" name="직선 화살표 연결선 48"/>
                <p:cNvCxnSpPr/>
                <p:nvPr/>
              </p:nvCxnSpPr>
              <p:spPr>
                <a:xfrm rot="10800000">
                  <a:off x="5643577" y="4893213"/>
                  <a:ext cx="928689" cy="1590"/>
                </a:xfrm>
                <a:prstGeom prst="straightConnector1">
                  <a:avLst/>
                </a:prstGeom>
                <a:ln w="28575">
                  <a:solidFill>
                    <a:schemeClr val="bg2">
                      <a:lumMod val="75000"/>
                    </a:schemeClr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0" name="직선 화살표 연결선 49"/>
                <p:cNvCxnSpPr/>
                <p:nvPr/>
              </p:nvCxnSpPr>
              <p:spPr>
                <a:xfrm rot="10800000">
                  <a:off x="2500319" y="4893213"/>
                  <a:ext cx="1000128" cy="1590"/>
                </a:xfrm>
                <a:prstGeom prst="straightConnector1">
                  <a:avLst/>
                </a:prstGeom>
                <a:ln w="28575">
                  <a:solidFill>
                    <a:schemeClr val="bg2">
                      <a:lumMod val="75000"/>
                    </a:schemeClr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51" name="그룹 121"/>
                <p:cNvGrpSpPr>
                  <a:grpSpLocks/>
                </p:cNvGrpSpPr>
                <p:nvPr/>
              </p:nvGrpSpPr>
              <p:grpSpPr bwMode="auto">
                <a:xfrm>
                  <a:off x="357190" y="5715000"/>
                  <a:ext cx="2143125" cy="500063"/>
                  <a:chOff x="285721" y="1500174"/>
                  <a:chExt cx="2143139" cy="500066"/>
                </a:xfrm>
              </p:grpSpPr>
              <p:sp>
                <p:nvSpPr>
                  <p:cNvPr id="92" name="순서도: 수행의 시작/종료 91"/>
                  <p:cNvSpPr/>
                  <p:nvPr/>
                </p:nvSpPr>
                <p:spPr>
                  <a:xfrm>
                    <a:off x="500034" y="1500174"/>
                    <a:ext cx="1928826" cy="500066"/>
                  </a:xfrm>
                  <a:prstGeom prst="flowChartTerminator">
                    <a:avLst/>
                  </a:prstGeom>
                  <a:solidFill>
                    <a:schemeClr val="bg2">
                      <a:lumMod val="50000"/>
                    </a:schemeClr>
                  </a:solidFill>
                  <a:ln>
                    <a:noFill/>
                  </a:ln>
                  <a:effectLst>
                    <a:softEdge rad="63500"/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1100" dirty="0"/>
                      <a:t>Customer </a:t>
                    </a:r>
                    <a:r>
                      <a:rPr lang="en-US" altLang="ko-KR" sz="900" dirty="0"/>
                      <a:t>OKorNG</a:t>
                    </a:r>
                    <a:endParaRPr lang="ko-KR" altLang="en-US" sz="900" dirty="0"/>
                  </a:p>
                </p:txBody>
              </p:sp>
              <p:sp>
                <p:nvSpPr>
                  <p:cNvPr id="93" name="타원 92"/>
                  <p:cNvSpPr/>
                  <p:nvPr/>
                </p:nvSpPr>
                <p:spPr>
                  <a:xfrm>
                    <a:off x="285720" y="1565507"/>
                    <a:ext cx="357190" cy="357712"/>
                  </a:xfrm>
                  <a:prstGeom prst="ellipse">
                    <a:avLst/>
                  </a:prstGeom>
                  <a:solidFill>
                    <a:schemeClr val="bg2">
                      <a:lumMod val="90000"/>
                    </a:schemeClr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1400" dirty="0">
                        <a:solidFill>
                          <a:schemeClr val="bg1"/>
                        </a:solidFill>
                        <a:latin typeface="HY궁서B" pitchFamily="18" charset="-127"/>
                        <a:ea typeface="HY궁서B" pitchFamily="18" charset="-127"/>
                      </a:rPr>
                      <a:t>L</a:t>
                    </a:r>
                    <a:endParaRPr lang="ko-KR" altLang="en-US" sz="1400" dirty="0">
                      <a:solidFill>
                        <a:schemeClr val="bg1"/>
                      </a:solidFill>
                      <a:latin typeface="HY궁서B" pitchFamily="18" charset="-127"/>
                      <a:ea typeface="HY궁서B" pitchFamily="18" charset="-127"/>
                    </a:endParaRPr>
                  </a:p>
                </p:txBody>
              </p:sp>
            </p:grpSp>
            <p:cxnSp>
              <p:nvCxnSpPr>
                <p:cNvPr id="52" name="꺾인 연결선 51"/>
                <p:cNvCxnSpPr/>
                <p:nvPr/>
              </p:nvCxnSpPr>
              <p:spPr>
                <a:xfrm rot="10800000" flipV="1">
                  <a:off x="357189" y="4893213"/>
                  <a:ext cx="1587" cy="1071539"/>
                </a:xfrm>
                <a:prstGeom prst="bentConnector3">
                  <a:avLst>
                    <a:gd name="adj1" fmla="val 10394206"/>
                  </a:avLst>
                </a:prstGeom>
                <a:ln w="28575">
                  <a:solidFill>
                    <a:schemeClr val="bg2">
                      <a:lumMod val="75000"/>
                    </a:schemeClr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53" name="그룹 127"/>
                <p:cNvGrpSpPr>
                  <a:grpSpLocks/>
                </p:cNvGrpSpPr>
                <p:nvPr/>
              </p:nvGrpSpPr>
              <p:grpSpPr bwMode="auto">
                <a:xfrm>
                  <a:off x="3500448" y="5715000"/>
                  <a:ext cx="2143117" cy="500063"/>
                  <a:chOff x="285729" y="1500174"/>
                  <a:chExt cx="2143131" cy="500066"/>
                </a:xfrm>
              </p:grpSpPr>
              <p:sp>
                <p:nvSpPr>
                  <p:cNvPr id="90" name="순서도: 수행의 시작/종료 89"/>
                  <p:cNvSpPr/>
                  <p:nvPr/>
                </p:nvSpPr>
                <p:spPr>
                  <a:xfrm>
                    <a:off x="500034" y="1500174"/>
                    <a:ext cx="1928826" cy="500066"/>
                  </a:xfrm>
                  <a:prstGeom prst="flowChartTerminator">
                    <a:avLst/>
                  </a:prstGeom>
                  <a:solidFill>
                    <a:schemeClr val="bg2">
                      <a:lumMod val="50000"/>
                    </a:schemeClr>
                  </a:solidFill>
                  <a:ln>
                    <a:noFill/>
                  </a:ln>
                  <a:effectLst>
                    <a:softEdge rad="63500"/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1100" dirty="0"/>
                      <a:t>Produce</a:t>
                    </a:r>
                    <a:endParaRPr lang="ko-KR" altLang="en-US" sz="1100" dirty="0"/>
                  </a:p>
                </p:txBody>
              </p:sp>
              <p:sp>
                <p:nvSpPr>
                  <p:cNvPr id="91" name="타원 90"/>
                  <p:cNvSpPr/>
                  <p:nvPr/>
                </p:nvSpPr>
                <p:spPr>
                  <a:xfrm>
                    <a:off x="285728" y="1565507"/>
                    <a:ext cx="357190" cy="357712"/>
                  </a:xfrm>
                  <a:prstGeom prst="ellipse">
                    <a:avLst/>
                  </a:prstGeom>
                  <a:solidFill>
                    <a:schemeClr val="bg2">
                      <a:lumMod val="90000"/>
                    </a:schemeClr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1400" dirty="0">
                        <a:solidFill>
                          <a:schemeClr val="bg1"/>
                        </a:solidFill>
                        <a:latin typeface="HY궁서B" pitchFamily="18" charset="-127"/>
                        <a:ea typeface="HY궁서B" pitchFamily="18" charset="-127"/>
                      </a:rPr>
                      <a:t>N</a:t>
                    </a:r>
                    <a:endParaRPr lang="ko-KR" altLang="en-US" sz="1400" dirty="0">
                      <a:solidFill>
                        <a:schemeClr val="bg1"/>
                      </a:solidFill>
                      <a:latin typeface="HY궁서B" pitchFamily="18" charset="-127"/>
                      <a:ea typeface="HY궁서B" pitchFamily="18" charset="-127"/>
                    </a:endParaRPr>
                  </a:p>
                </p:txBody>
              </p:sp>
            </p:grpSp>
            <p:cxnSp>
              <p:nvCxnSpPr>
                <p:cNvPr id="54" name="직선 화살표 연결선 53"/>
                <p:cNvCxnSpPr/>
                <p:nvPr/>
              </p:nvCxnSpPr>
              <p:spPr>
                <a:xfrm>
                  <a:off x="2500319" y="5964752"/>
                  <a:ext cx="1000128" cy="1590"/>
                </a:xfrm>
                <a:prstGeom prst="straightConnector1">
                  <a:avLst/>
                </a:prstGeom>
                <a:ln w="28575">
                  <a:solidFill>
                    <a:schemeClr val="bg2">
                      <a:lumMod val="75000"/>
                    </a:schemeClr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직선 화살표 연결선 54"/>
                <p:cNvCxnSpPr/>
                <p:nvPr/>
              </p:nvCxnSpPr>
              <p:spPr>
                <a:xfrm rot="5400000" flipH="1" flipV="1">
                  <a:off x="-357566" y="3820881"/>
                  <a:ext cx="3786951" cy="1587"/>
                </a:xfrm>
                <a:prstGeom prst="straightConnector1">
                  <a:avLst/>
                </a:prstGeom>
                <a:ln w="28575">
                  <a:solidFill>
                    <a:srgbClr val="C0000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56" name="그룹 136"/>
                <p:cNvGrpSpPr>
                  <a:grpSpLocks/>
                </p:cNvGrpSpPr>
                <p:nvPr/>
              </p:nvGrpSpPr>
              <p:grpSpPr bwMode="auto">
                <a:xfrm>
                  <a:off x="357190" y="2500313"/>
                  <a:ext cx="2143125" cy="500062"/>
                  <a:chOff x="285721" y="1500174"/>
                  <a:chExt cx="2143139" cy="500066"/>
                </a:xfrm>
              </p:grpSpPr>
              <p:sp>
                <p:nvSpPr>
                  <p:cNvPr id="88" name="순서도: 수행의 시작/종료 87"/>
                  <p:cNvSpPr/>
                  <p:nvPr/>
                </p:nvSpPr>
                <p:spPr>
                  <a:xfrm>
                    <a:off x="500034" y="1500174"/>
                    <a:ext cx="1928826" cy="500066"/>
                  </a:xfrm>
                  <a:prstGeom prst="flowChartTerminator">
                    <a:avLst/>
                  </a:prstGeom>
                  <a:solidFill>
                    <a:schemeClr val="bg2">
                      <a:lumMod val="50000"/>
                    </a:schemeClr>
                  </a:solidFill>
                  <a:ln>
                    <a:noFill/>
                  </a:ln>
                  <a:effectLst>
                    <a:softEdge rad="63500"/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1100" dirty="0"/>
                      <a:t>Super Drill</a:t>
                    </a:r>
                    <a:endParaRPr lang="ko-KR" altLang="en-US" sz="1100" dirty="0"/>
                  </a:p>
                </p:txBody>
              </p:sp>
              <p:sp>
                <p:nvSpPr>
                  <p:cNvPr id="89" name="타원 88"/>
                  <p:cNvSpPr/>
                  <p:nvPr/>
                </p:nvSpPr>
                <p:spPr>
                  <a:xfrm>
                    <a:off x="285720" y="1571937"/>
                    <a:ext cx="357190" cy="356123"/>
                  </a:xfrm>
                  <a:prstGeom prst="ellipse">
                    <a:avLst/>
                  </a:prstGeom>
                  <a:solidFill>
                    <a:schemeClr val="bg2">
                      <a:lumMod val="90000"/>
                    </a:schemeClr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1400" dirty="0">
                        <a:solidFill>
                          <a:schemeClr val="bg1"/>
                        </a:solidFill>
                        <a:latin typeface="HY궁서B" pitchFamily="18" charset="-127"/>
                        <a:ea typeface="HY궁서B" pitchFamily="18" charset="-127"/>
                      </a:rPr>
                      <a:t>F</a:t>
                    </a:r>
                    <a:endParaRPr lang="ko-KR" altLang="en-US" sz="1400" dirty="0">
                      <a:solidFill>
                        <a:schemeClr val="bg1"/>
                      </a:solidFill>
                      <a:latin typeface="HY궁서B" pitchFamily="18" charset="-127"/>
                      <a:ea typeface="HY궁서B" pitchFamily="18" charset="-127"/>
                    </a:endParaRPr>
                  </a:p>
                </p:txBody>
              </p:sp>
            </p:grpSp>
            <p:cxnSp>
              <p:nvCxnSpPr>
                <p:cNvPr id="57" name="꺾인 연결선 56"/>
                <p:cNvCxnSpPr/>
                <p:nvPr/>
              </p:nvCxnSpPr>
              <p:spPr>
                <a:xfrm rot="10800000" flipV="1">
                  <a:off x="357189" y="2748546"/>
                  <a:ext cx="1587" cy="1073128"/>
                </a:xfrm>
                <a:prstGeom prst="bentConnector3">
                  <a:avLst>
                    <a:gd name="adj1" fmla="val 11194458"/>
                  </a:avLst>
                </a:prstGeom>
                <a:ln w="28575">
                  <a:solidFill>
                    <a:schemeClr val="bg2">
                      <a:lumMod val="75000"/>
                    </a:schemeClr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58" name="그룹 140"/>
                <p:cNvGrpSpPr>
                  <a:grpSpLocks/>
                </p:cNvGrpSpPr>
                <p:nvPr/>
              </p:nvGrpSpPr>
              <p:grpSpPr bwMode="auto">
                <a:xfrm>
                  <a:off x="357190" y="3571875"/>
                  <a:ext cx="2143125" cy="500063"/>
                  <a:chOff x="285721" y="1500174"/>
                  <a:chExt cx="2143139" cy="500066"/>
                </a:xfrm>
              </p:grpSpPr>
              <p:sp>
                <p:nvSpPr>
                  <p:cNvPr id="86" name="순서도: 수행의 시작/종료 85"/>
                  <p:cNvSpPr/>
                  <p:nvPr/>
                </p:nvSpPr>
                <p:spPr>
                  <a:xfrm>
                    <a:off x="500034" y="1500174"/>
                    <a:ext cx="1928826" cy="500066"/>
                  </a:xfrm>
                  <a:prstGeom prst="flowChartTerminator">
                    <a:avLst/>
                  </a:prstGeom>
                  <a:solidFill>
                    <a:schemeClr val="bg2">
                      <a:lumMod val="50000"/>
                    </a:schemeClr>
                  </a:solidFill>
                  <a:ln>
                    <a:noFill/>
                  </a:ln>
                  <a:effectLst>
                    <a:softEdge rad="63500"/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1100" dirty="0"/>
                      <a:t>Wire-Cutting</a:t>
                    </a:r>
                    <a:endParaRPr lang="ko-KR" altLang="en-US" sz="1100" dirty="0"/>
                  </a:p>
                </p:txBody>
              </p:sp>
              <p:sp>
                <p:nvSpPr>
                  <p:cNvPr id="87" name="타원 86"/>
                  <p:cNvSpPr/>
                  <p:nvPr/>
                </p:nvSpPr>
                <p:spPr>
                  <a:xfrm>
                    <a:off x="285720" y="1571914"/>
                    <a:ext cx="357190" cy="356122"/>
                  </a:xfrm>
                  <a:prstGeom prst="ellipse">
                    <a:avLst/>
                  </a:prstGeom>
                  <a:solidFill>
                    <a:schemeClr val="bg2">
                      <a:lumMod val="90000"/>
                    </a:schemeClr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1400" dirty="0">
                        <a:solidFill>
                          <a:schemeClr val="bg1"/>
                        </a:solidFill>
                        <a:latin typeface="HY궁서B" pitchFamily="18" charset="-127"/>
                        <a:ea typeface="HY궁서B" pitchFamily="18" charset="-127"/>
                      </a:rPr>
                      <a:t>G</a:t>
                    </a:r>
                    <a:endParaRPr lang="ko-KR" altLang="en-US" sz="1400" dirty="0">
                      <a:solidFill>
                        <a:schemeClr val="bg1"/>
                      </a:solidFill>
                      <a:latin typeface="HY궁서B" pitchFamily="18" charset="-127"/>
                      <a:ea typeface="HY궁서B" pitchFamily="18" charset="-127"/>
                    </a:endParaRPr>
                  </a:p>
                </p:txBody>
              </p:sp>
            </p:grpSp>
            <p:grpSp>
              <p:nvGrpSpPr>
                <p:cNvPr id="59" name="그룹 143"/>
                <p:cNvGrpSpPr>
                  <a:grpSpLocks/>
                </p:cNvGrpSpPr>
                <p:nvPr/>
              </p:nvGrpSpPr>
              <p:grpSpPr bwMode="auto">
                <a:xfrm>
                  <a:off x="357190" y="4643438"/>
                  <a:ext cx="2143125" cy="500062"/>
                  <a:chOff x="285721" y="1500174"/>
                  <a:chExt cx="2143139" cy="500066"/>
                </a:xfrm>
              </p:grpSpPr>
              <p:sp>
                <p:nvSpPr>
                  <p:cNvPr id="84" name="순서도: 수행의 시작/종료 83"/>
                  <p:cNvSpPr/>
                  <p:nvPr/>
                </p:nvSpPr>
                <p:spPr>
                  <a:xfrm>
                    <a:off x="500034" y="1500174"/>
                    <a:ext cx="1928826" cy="500066"/>
                  </a:xfrm>
                  <a:prstGeom prst="flowChartTerminator">
                    <a:avLst/>
                  </a:prstGeom>
                  <a:solidFill>
                    <a:schemeClr val="bg2">
                      <a:lumMod val="50000"/>
                    </a:schemeClr>
                  </a:solidFill>
                  <a:ln>
                    <a:noFill/>
                  </a:ln>
                  <a:effectLst>
                    <a:softEdge rad="63500"/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1100" dirty="0"/>
                      <a:t>Measurement </a:t>
                    </a:r>
                    <a:r>
                      <a:rPr lang="en-US" altLang="ko-KR" sz="900" dirty="0"/>
                      <a:t>OKorNG</a:t>
                    </a:r>
                    <a:endParaRPr lang="ko-KR" altLang="en-US" sz="900" dirty="0"/>
                  </a:p>
                </p:txBody>
              </p:sp>
              <p:sp>
                <p:nvSpPr>
                  <p:cNvPr id="85" name="타원 84"/>
                  <p:cNvSpPr/>
                  <p:nvPr/>
                </p:nvSpPr>
                <p:spPr>
                  <a:xfrm>
                    <a:off x="285720" y="1571889"/>
                    <a:ext cx="357190" cy="356123"/>
                  </a:xfrm>
                  <a:prstGeom prst="ellipse">
                    <a:avLst/>
                  </a:prstGeom>
                  <a:solidFill>
                    <a:schemeClr val="bg2">
                      <a:lumMod val="90000"/>
                    </a:schemeClr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1400" dirty="0">
                        <a:solidFill>
                          <a:schemeClr val="bg1"/>
                        </a:solidFill>
                        <a:latin typeface="HY궁서B" pitchFamily="18" charset="-127"/>
                        <a:ea typeface="HY궁서B" pitchFamily="18" charset="-127"/>
                      </a:rPr>
                      <a:t>K</a:t>
                    </a:r>
                    <a:endParaRPr lang="ko-KR" altLang="en-US" sz="1400" dirty="0">
                      <a:solidFill>
                        <a:schemeClr val="bg1"/>
                      </a:solidFill>
                      <a:latin typeface="HY궁서B" pitchFamily="18" charset="-127"/>
                      <a:ea typeface="HY궁서B" pitchFamily="18" charset="-127"/>
                    </a:endParaRPr>
                  </a:p>
                </p:txBody>
              </p:sp>
            </p:grpSp>
            <p:sp>
              <p:nvSpPr>
                <p:cNvPr id="60" name="타원 59"/>
                <p:cNvSpPr/>
                <p:nvPr/>
              </p:nvSpPr>
              <p:spPr>
                <a:xfrm>
                  <a:off x="1143003" y="5214357"/>
                  <a:ext cx="785815" cy="357710"/>
                </a:xfrm>
                <a:prstGeom prst="ellipse">
                  <a:avLst/>
                </a:prstGeom>
                <a:solidFill>
                  <a:srgbClr val="FFFF00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1400" dirty="0">
                      <a:solidFill>
                        <a:srgbClr val="C00000"/>
                      </a:solidFill>
                      <a:latin typeface="HY궁서B" pitchFamily="18" charset="-127"/>
                      <a:ea typeface="HY궁서B" pitchFamily="18" charset="-127"/>
                    </a:rPr>
                    <a:t>NG!</a:t>
                  </a:r>
                  <a:endParaRPr lang="ko-KR" altLang="en-US" sz="1400" dirty="0">
                    <a:solidFill>
                      <a:srgbClr val="C00000"/>
                    </a:solidFill>
                    <a:latin typeface="HY궁서B" pitchFamily="18" charset="-127"/>
                    <a:ea typeface="HY궁서B" pitchFamily="18" charset="-127"/>
                  </a:endParaRPr>
                </a:p>
              </p:txBody>
            </p:sp>
            <p:sp>
              <p:nvSpPr>
                <p:cNvPr id="61" name="타원 60"/>
                <p:cNvSpPr/>
                <p:nvPr/>
              </p:nvSpPr>
              <p:spPr>
                <a:xfrm>
                  <a:off x="2571756" y="5785103"/>
                  <a:ext cx="714377" cy="357709"/>
                </a:xfrm>
                <a:prstGeom prst="ellipse">
                  <a:avLst/>
                </a:prstGeom>
                <a:solidFill>
                  <a:srgbClr val="81CCF5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1400" dirty="0">
                      <a:solidFill>
                        <a:srgbClr val="0000CC"/>
                      </a:solidFill>
                      <a:latin typeface="HY궁서B" pitchFamily="18" charset="-127"/>
                      <a:ea typeface="HY궁서B" pitchFamily="18" charset="-127"/>
                    </a:rPr>
                    <a:t>OK</a:t>
                  </a:r>
                  <a:endParaRPr lang="ko-KR" altLang="en-US" sz="1400" dirty="0">
                    <a:solidFill>
                      <a:srgbClr val="0000CC"/>
                    </a:solidFill>
                    <a:latin typeface="HY궁서B" pitchFamily="18" charset="-127"/>
                    <a:ea typeface="HY궁서B" pitchFamily="18" charset="-127"/>
                  </a:endParaRPr>
                </a:p>
              </p:txBody>
            </p:sp>
            <p:sp>
              <p:nvSpPr>
                <p:cNvPr id="62" name="타원 61"/>
                <p:cNvSpPr/>
                <p:nvPr/>
              </p:nvSpPr>
              <p:spPr>
                <a:xfrm>
                  <a:off x="1143003" y="4142818"/>
                  <a:ext cx="785815" cy="357710"/>
                </a:xfrm>
                <a:prstGeom prst="ellipse">
                  <a:avLst/>
                </a:prstGeom>
                <a:solidFill>
                  <a:srgbClr val="FFFF00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1400" dirty="0">
                      <a:solidFill>
                        <a:srgbClr val="C00000"/>
                      </a:solidFill>
                      <a:latin typeface="HY궁서B" pitchFamily="18" charset="-127"/>
                      <a:ea typeface="HY궁서B" pitchFamily="18" charset="-127"/>
                    </a:rPr>
                    <a:t>NG!</a:t>
                  </a:r>
                  <a:endParaRPr lang="ko-KR" altLang="en-US" sz="1400" dirty="0">
                    <a:solidFill>
                      <a:srgbClr val="C00000"/>
                    </a:solidFill>
                    <a:latin typeface="HY궁서B" pitchFamily="18" charset="-127"/>
                    <a:ea typeface="HY궁서B" pitchFamily="18" charset="-127"/>
                  </a:endParaRPr>
                </a:p>
              </p:txBody>
            </p:sp>
            <p:sp>
              <p:nvSpPr>
                <p:cNvPr id="63" name="타원 62"/>
                <p:cNvSpPr/>
                <p:nvPr/>
              </p:nvSpPr>
              <p:spPr>
                <a:xfrm>
                  <a:off x="142875" y="5214357"/>
                  <a:ext cx="714377" cy="357710"/>
                </a:xfrm>
                <a:prstGeom prst="ellipse">
                  <a:avLst/>
                </a:prstGeom>
                <a:solidFill>
                  <a:srgbClr val="81CCF5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1400" dirty="0">
                      <a:solidFill>
                        <a:srgbClr val="0000CC"/>
                      </a:solidFill>
                      <a:latin typeface="HY궁서B" pitchFamily="18" charset="-127"/>
                      <a:ea typeface="HY궁서B" pitchFamily="18" charset="-127"/>
                    </a:rPr>
                    <a:t>OK</a:t>
                  </a:r>
                  <a:endParaRPr lang="ko-KR" altLang="en-US" sz="1400" dirty="0">
                    <a:solidFill>
                      <a:srgbClr val="0000CC"/>
                    </a:solidFill>
                    <a:latin typeface="HY궁서B" pitchFamily="18" charset="-127"/>
                    <a:ea typeface="HY궁서B" pitchFamily="18" charset="-127"/>
                  </a:endParaRPr>
                </a:p>
              </p:txBody>
            </p:sp>
            <p:grpSp>
              <p:nvGrpSpPr>
                <p:cNvPr id="64" name="그룹 156"/>
                <p:cNvGrpSpPr>
                  <a:grpSpLocks/>
                </p:cNvGrpSpPr>
                <p:nvPr/>
              </p:nvGrpSpPr>
              <p:grpSpPr bwMode="auto">
                <a:xfrm>
                  <a:off x="6572267" y="5715016"/>
                  <a:ext cx="2143124" cy="500063"/>
                  <a:chOff x="285722" y="1500174"/>
                  <a:chExt cx="2143138" cy="500066"/>
                </a:xfrm>
              </p:grpSpPr>
              <p:sp>
                <p:nvSpPr>
                  <p:cNvPr id="82" name="순서도: 수행의 시작/종료 81"/>
                  <p:cNvSpPr/>
                  <p:nvPr/>
                </p:nvSpPr>
                <p:spPr>
                  <a:xfrm>
                    <a:off x="500034" y="1500174"/>
                    <a:ext cx="1928826" cy="500066"/>
                  </a:xfrm>
                  <a:prstGeom prst="flowChartTerminator">
                    <a:avLst/>
                  </a:prstGeom>
                  <a:solidFill>
                    <a:schemeClr val="bg2">
                      <a:lumMod val="50000"/>
                    </a:schemeClr>
                  </a:solidFill>
                  <a:ln>
                    <a:noFill/>
                  </a:ln>
                  <a:effectLst>
                    <a:softEdge rad="63500"/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1100" dirty="0"/>
                      <a:t>Delivery</a:t>
                    </a:r>
                    <a:endParaRPr lang="ko-KR" altLang="en-US" sz="1100" dirty="0"/>
                  </a:p>
                </p:txBody>
              </p:sp>
              <p:sp>
                <p:nvSpPr>
                  <p:cNvPr id="83" name="타원 82"/>
                  <p:cNvSpPr/>
                  <p:nvPr/>
                </p:nvSpPr>
                <p:spPr>
                  <a:xfrm>
                    <a:off x="285721" y="1565491"/>
                    <a:ext cx="357191" cy="357712"/>
                  </a:xfrm>
                  <a:prstGeom prst="ellipse">
                    <a:avLst/>
                  </a:prstGeom>
                  <a:solidFill>
                    <a:schemeClr val="bg2">
                      <a:lumMod val="90000"/>
                    </a:schemeClr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1400" dirty="0">
                        <a:solidFill>
                          <a:schemeClr val="bg1"/>
                        </a:solidFill>
                        <a:latin typeface="HY궁서B" pitchFamily="18" charset="-127"/>
                        <a:ea typeface="HY궁서B" pitchFamily="18" charset="-127"/>
                      </a:rPr>
                      <a:t>H</a:t>
                    </a:r>
                    <a:endParaRPr lang="ko-KR" altLang="en-US" sz="1400" dirty="0">
                      <a:solidFill>
                        <a:schemeClr val="bg1"/>
                      </a:solidFill>
                      <a:latin typeface="HY궁서B" pitchFamily="18" charset="-127"/>
                      <a:ea typeface="HY궁서B" pitchFamily="18" charset="-127"/>
                    </a:endParaRPr>
                  </a:p>
                </p:txBody>
              </p:sp>
            </p:grpSp>
            <p:cxnSp>
              <p:nvCxnSpPr>
                <p:cNvPr id="65" name="직선 화살표 연결선 64"/>
                <p:cNvCxnSpPr>
                  <a:endCxn id="83" idx="2"/>
                </p:cNvCxnSpPr>
                <p:nvPr/>
              </p:nvCxnSpPr>
              <p:spPr>
                <a:xfrm flipV="1">
                  <a:off x="5643577" y="5964752"/>
                  <a:ext cx="928689" cy="0"/>
                </a:xfrm>
                <a:prstGeom prst="straightConnector1">
                  <a:avLst/>
                </a:prstGeom>
                <a:ln w="28575">
                  <a:solidFill>
                    <a:schemeClr val="bg2">
                      <a:lumMod val="75000"/>
                    </a:schemeClr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6" name="타원 65"/>
                <p:cNvSpPr/>
                <p:nvPr/>
              </p:nvSpPr>
              <p:spPr>
                <a:xfrm>
                  <a:off x="1000127" y="2142824"/>
                  <a:ext cx="1071566" cy="357710"/>
                </a:xfrm>
                <a:prstGeom prst="ellipse">
                  <a:avLst/>
                </a:prstGeom>
                <a:solidFill>
                  <a:srgbClr val="FFFF00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1100" dirty="0">
                      <a:solidFill>
                        <a:srgbClr val="C00000"/>
                      </a:solidFill>
                      <a:latin typeface="HY궁서B" pitchFamily="18" charset="-127"/>
                      <a:ea typeface="HY궁서B" pitchFamily="18" charset="-127"/>
                    </a:rPr>
                    <a:t>Return!</a:t>
                  </a:r>
                  <a:endParaRPr lang="ko-KR" altLang="en-US" sz="1100" dirty="0">
                    <a:solidFill>
                      <a:srgbClr val="C00000"/>
                    </a:solidFill>
                    <a:latin typeface="HY궁서B" pitchFamily="18" charset="-127"/>
                    <a:ea typeface="HY궁서B" pitchFamily="18" charset="-127"/>
                  </a:endParaRPr>
                </a:p>
              </p:txBody>
            </p:sp>
            <p:sp>
              <p:nvSpPr>
                <p:cNvPr id="67" name="설명선 1 66"/>
                <p:cNvSpPr/>
                <p:nvPr/>
              </p:nvSpPr>
              <p:spPr>
                <a:xfrm>
                  <a:off x="1143003" y="1071286"/>
                  <a:ext cx="1000128" cy="357710"/>
                </a:xfrm>
                <a:prstGeom prst="borderCallout1">
                  <a:avLst>
                    <a:gd name="adj1" fmla="val 18750"/>
                    <a:gd name="adj2" fmla="val -8333"/>
                    <a:gd name="adj3" fmla="val 126723"/>
                    <a:gd name="adj4" fmla="val -42142"/>
                  </a:avLst>
                </a:prstGeom>
                <a:noFill/>
                <a:ln w="3175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ko-KR" altLang="en-US" sz="1000" dirty="0">
                      <a:solidFill>
                        <a:schemeClr val="bg2">
                          <a:lumMod val="50000"/>
                        </a:schemeClr>
                      </a:solidFill>
                    </a:rPr>
                    <a:t>금형설계</a:t>
                  </a:r>
                </a:p>
              </p:txBody>
            </p:sp>
            <p:sp>
              <p:nvSpPr>
                <p:cNvPr id="68" name="설명선 1 67"/>
                <p:cNvSpPr/>
                <p:nvPr/>
              </p:nvSpPr>
              <p:spPr>
                <a:xfrm>
                  <a:off x="4429136" y="1071286"/>
                  <a:ext cx="1000128" cy="357710"/>
                </a:xfrm>
                <a:prstGeom prst="borderCallout1">
                  <a:avLst>
                    <a:gd name="adj1" fmla="val 18750"/>
                    <a:gd name="adj2" fmla="val -8333"/>
                    <a:gd name="adj3" fmla="val 126723"/>
                    <a:gd name="adj4" fmla="val -42142"/>
                  </a:avLst>
                </a:prstGeom>
                <a:noFill/>
                <a:ln w="3175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ko-KR" altLang="en-US" sz="1000" dirty="0">
                      <a:solidFill>
                        <a:schemeClr val="bg2">
                          <a:lumMod val="50000"/>
                        </a:schemeClr>
                      </a:solidFill>
                    </a:rPr>
                    <a:t>전극설계</a:t>
                  </a:r>
                </a:p>
              </p:txBody>
            </p:sp>
            <p:sp>
              <p:nvSpPr>
                <p:cNvPr id="69" name="설명선 1 68"/>
                <p:cNvSpPr/>
                <p:nvPr/>
              </p:nvSpPr>
              <p:spPr>
                <a:xfrm>
                  <a:off x="7500957" y="1071286"/>
                  <a:ext cx="1000128" cy="357710"/>
                </a:xfrm>
                <a:prstGeom prst="borderCallout1">
                  <a:avLst>
                    <a:gd name="adj1" fmla="val 18750"/>
                    <a:gd name="adj2" fmla="val -8333"/>
                    <a:gd name="adj3" fmla="val 126723"/>
                    <a:gd name="adj4" fmla="val -42142"/>
                  </a:avLst>
                </a:prstGeom>
                <a:noFill/>
                <a:ln w="3175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ko-KR" altLang="en-US" sz="1000" dirty="0">
                      <a:solidFill>
                        <a:schemeClr val="bg2">
                          <a:lumMod val="50000"/>
                        </a:schemeClr>
                      </a:solidFill>
                    </a:rPr>
                    <a:t>고속가공</a:t>
                  </a:r>
                </a:p>
              </p:txBody>
            </p:sp>
            <p:sp>
              <p:nvSpPr>
                <p:cNvPr id="70" name="설명선 1 69"/>
                <p:cNvSpPr/>
                <p:nvPr/>
              </p:nvSpPr>
              <p:spPr>
                <a:xfrm>
                  <a:off x="7500957" y="2142824"/>
                  <a:ext cx="1000128" cy="357710"/>
                </a:xfrm>
                <a:prstGeom prst="borderCallout1">
                  <a:avLst>
                    <a:gd name="adj1" fmla="val 18750"/>
                    <a:gd name="adj2" fmla="val -8333"/>
                    <a:gd name="adj3" fmla="val 126723"/>
                    <a:gd name="adj4" fmla="val -42142"/>
                  </a:avLst>
                </a:prstGeom>
                <a:noFill/>
                <a:ln w="3175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ko-KR" altLang="en-US" sz="1000" dirty="0">
                      <a:solidFill>
                        <a:schemeClr val="bg2">
                          <a:lumMod val="50000"/>
                        </a:schemeClr>
                      </a:solidFill>
                    </a:rPr>
                    <a:t>밀링 </a:t>
                  </a:r>
                  <a:r>
                    <a:rPr lang="en-US" altLang="ko-KR" sz="1000" dirty="0">
                      <a:solidFill>
                        <a:schemeClr val="bg2">
                          <a:lumMod val="50000"/>
                        </a:schemeClr>
                      </a:solidFill>
                    </a:rPr>
                    <a:t>&amp; </a:t>
                  </a:r>
                  <a:r>
                    <a:rPr lang="ko-KR" altLang="en-US" sz="1000" dirty="0">
                      <a:solidFill>
                        <a:schemeClr val="bg2">
                          <a:lumMod val="50000"/>
                        </a:schemeClr>
                      </a:solidFill>
                    </a:rPr>
                    <a:t>선반</a:t>
                  </a:r>
                </a:p>
              </p:txBody>
            </p:sp>
            <p:sp>
              <p:nvSpPr>
                <p:cNvPr id="71" name="설명선 1 70"/>
                <p:cNvSpPr/>
                <p:nvPr/>
              </p:nvSpPr>
              <p:spPr>
                <a:xfrm>
                  <a:off x="4429136" y="2142824"/>
                  <a:ext cx="1000128" cy="357710"/>
                </a:xfrm>
                <a:prstGeom prst="borderCallout1">
                  <a:avLst>
                    <a:gd name="adj1" fmla="val 18750"/>
                    <a:gd name="adj2" fmla="val -8333"/>
                    <a:gd name="adj3" fmla="val 126723"/>
                    <a:gd name="adj4" fmla="val -42142"/>
                  </a:avLst>
                </a:prstGeom>
                <a:noFill/>
                <a:ln w="3175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ko-KR" altLang="en-US" sz="1000" dirty="0">
                      <a:solidFill>
                        <a:schemeClr val="bg2">
                          <a:lumMod val="50000"/>
                        </a:schemeClr>
                      </a:solidFill>
                    </a:rPr>
                    <a:t>연마가공</a:t>
                  </a:r>
                </a:p>
              </p:txBody>
            </p:sp>
            <p:sp>
              <p:nvSpPr>
                <p:cNvPr id="72" name="설명선 1 71"/>
                <p:cNvSpPr/>
                <p:nvPr/>
              </p:nvSpPr>
              <p:spPr>
                <a:xfrm>
                  <a:off x="2357444" y="2142824"/>
                  <a:ext cx="1000128" cy="357710"/>
                </a:xfrm>
                <a:prstGeom prst="borderCallout1">
                  <a:avLst>
                    <a:gd name="adj1" fmla="val 18750"/>
                    <a:gd name="adj2" fmla="val -8333"/>
                    <a:gd name="adj3" fmla="val 126723"/>
                    <a:gd name="adj4" fmla="val -42142"/>
                  </a:avLst>
                </a:prstGeom>
                <a:noFill/>
                <a:ln w="3175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ko-KR" altLang="en-US" sz="1000" dirty="0">
                      <a:solidFill>
                        <a:schemeClr val="bg2">
                          <a:lumMod val="50000"/>
                        </a:schemeClr>
                      </a:solidFill>
                    </a:rPr>
                    <a:t>슈퍼가공</a:t>
                  </a:r>
                </a:p>
              </p:txBody>
            </p:sp>
            <p:sp>
              <p:nvSpPr>
                <p:cNvPr id="73" name="설명선 1 72"/>
                <p:cNvSpPr/>
                <p:nvPr/>
              </p:nvSpPr>
              <p:spPr>
                <a:xfrm>
                  <a:off x="2357444" y="3214363"/>
                  <a:ext cx="1000128" cy="357710"/>
                </a:xfrm>
                <a:prstGeom prst="borderCallout1">
                  <a:avLst>
                    <a:gd name="adj1" fmla="val 18750"/>
                    <a:gd name="adj2" fmla="val -8333"/>
                    <a:gd name="adj3" fmla="val 126723"/>
                    <a:gd name="adj4" fmla="val -42142"/>
                  </a:avLst>
                </a:prstGeom>
                <a:noFill/>
                <a:ln w="3175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1000" dirty="0">
                      <a:solidFill>
                        <a:schemeClr val="bg2">
                          <a:lumMod val="50000"/>
                        </a:schemeClr>
                      </a:solidFill>
                    </a:rPr>
                    <a:t>W/C</a:t>
                  </a:r>
                  <a:endParaRPr lang="ko-KR" altLang="en-US" sz="1000" dirty="0">
                    <a:solidFill>
                      <a:schemeClr val="bg2">
                        <a:lumMod val="50000"/>
                      </a:schemeClr>
                    </a:solidFill>
                  </a:endParaRPr>
                </a:p>
              </p:txBody>
            </p:sp>
            <p:sp>
              <p:nvSpPr>
                <p:cNvPr id="74" name="설명선 1 73"/>
                <p:cNvSpPr/>
                <p:nvPr/>
              </p:nvSpPr>
              <p:spPr>
                <a:xfrm>
                  <a:off x="4429136" y="3214363"/>
                  <a:ext cx="1000128" cy="357710"/>
                </a:xfrm>
                <a:prstGeom prst="borderCallout1">
                  <a:avLst>
                    <a:gd name="adj1" fmla="val 18750"/>
                    <a:gd name="adj2" fmla="val -8333"/>
                    <a:gd name="adj3" fmla="val 126723"/>
                    <a:gd name="adj4" fmla="val -42142"/>
                  </a:avLst>
                </a:prstGeom>
                <a:noFill/>
                <a:ln w="3175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ko-KR" altLang="en-US" sz="1000" dirty="0">
                      <a:solidFill>
                        <a:schemeClr val="bg2">
                          <a:lumMod val="50000"/>
                        </a:schemeClr>
                      </a:solidFill>
                    </a:rPr>
                    <a:t>방전가공</a:t>
                  </a:r>
                </a:p>
              </p:txBody>
            </p:sp>
            <p:sp>
              <p:nvSpPr>
                <p:cNvPr id="75" name="설명선 1 74"/>
                <p:cNvSpPr/>
                <p:nvPr/>
              </p:nvSpPr>
              <p:spPr>
                <a:xfrm>
                  <a:off x="7500957" y="3214363"/>
                  <a:ext cx="1000128" cy="357710"/>
                </a:xfrm>
                <a:prstGeom prst="borderCallout1">
                  <a:avLst>
                    <a:gd name="adj1" fmla="val 18750"/>
                    <a:gd name="adj2" fmla="val -8333"/>
                    <a:gd name="adj3" fmla="val 126723"/>
                    <a:gd name="adj4" fmla="val -42142"/>
                  </a:avLst>
                </a:prstGeom>
                <a:noFill/>
                <a:ln w="3175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ko-KR" altLang="en-US" sz="1000" dirty="0" err="1">
                      <a:solidFill>
                        <a:schemeClr val="bg2">
                          <a:lumMod val="50000"/>
                        </a:schemeClr>
                      </a:solidFill>
                    </a:rPr>
                    <a:t>래</a:t>
                  </a:r>
                  <a:r>
                    <a:rPr lang="ko-KR" altLang="en-US" sz="1000" dirty="0">
                      <a:solidFill>
                        <a:schemeClr val="bg2">
                          <a:lumMod val="50000"/>
                        </a:schemeClr>
                      </a:solidFill>
                    </a:rPr>
                    <a:t> 핑</a:t>
                  </a:r>
                </a:p>
              </p:txBody>
            </p:sp>
            <p:sp>
              <p:nvSpPr>
                <p:cNvPr id="76" name="설명선 1 75"/>
                <p:cNvSpPr/>
                <p:nvPr/>
              </p:nvSpPr>
              <p:spPr>
                <a:xfrm>
                  <a:off x="7500957" y="4285902"/>
                  <a:ext cx="1000128" cy="357710"/>
                </a:xfrm>
                <a:prstGeom prst="borderCallout1">
                  <a:avLst>
                    <a:gd name="adj1" fmla="val 18750"/>
                    <a:gd name="adj2" fmla="val -8333"/>
                    <a:gd name="adj3" fmla="val 126723"/>
                    <a:gd name="adj4" fmla="val -42142"/>
                  </a:avLst>
                </a:prstGeom>
                <a:noFill/>
                <a:ln w="3175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ko-KR" altLang="en-US" sz="1000" dirty="0">
                      <a:solidFill>
                        <a:schemeClr val="bg2">
                          <a:lumMod val="50000"/>
                        </a:schemeClr>
                      </a:solidFill>
                    </a:rPr>
                    <a:t>금형 조립</a:t>
                  </a:r>
                </a:p>
              </p:txBody>
            </p:sp>
            <p:sp>
              <p:nvSpPr>
                <p:cNvPr id="77" name="설명선 1 76"/>
                <p:cNvSpPr/>
                <p:nvPr/>
              </p:nvSpPr>
              <p:spPr>
                <a:xfrm>
                  <a:off x="4429136" y="4285902"/>
                  <a:ext cx="1000128" cy="357710"/>
                </a:xfrm>
                <a:prstGeom prst="borderCallout1">
                  <a:avLst>
                    <a:gd name="adj1" fmla="val 18750"/>
                    <a:gd name="adj2" fmla="val -8333"/>
                    <a:gd name="adj3" fmla="val 126723"/>
                    <a:gd name="adj4" fmla="val -42142"/>
                  </a:avLst>
                </a:prstGeom>
                <a:noFill/>
                <a:ln w="3175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ko-KR" altLang="en-US" sz="1000" dirty="0">
                      <a:solidFill>
                        <a:schemeClr val="bg2">
                          <a:lumMod val="50000"/>
                        </a:schemeClr>
                      </a:solidFill>
                    </a:rPr>
                    <a:t>시 사 출</a:t>
                  </a:r>
                </a:p>
              </p:txBody>
            </p:sp>
            <p:sp>
              <p:nvSpPr>
                <p:cNvPr id="78" name="설명선 1 77"/>
                <p:cNvSpPr/>
                <p:nvPr/>
              </p:nvSpPr>
              <p:spPr>
                <a:xfrm>
                  <a:off x="2357444" y="4285902"/>
                  <a:ext cx="1000128" cy="357710"/>
                </a:xfrm>
                <a:prstGeom prst="borderCallout1">
                  <a:avLst>
                    <a:gd name="adj1" fmla="val 18750"/>
                    <a:gd name="adj2" fmla="val -8333"/>
                    <a:gd name="adj3" fmla="val 126723"/>
                    <a:gd name="adj4" fmla="val -42142"/>
                  </a:avLst>
                </a:prstGeom>
                <a:noFill/>
                <a:ln w="3175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ko-KR" altLang="en-US" sz="1000" dirty="0">
                      <a:solidFill>
                        <a:schemeClr val="bg2">
                          <a:lumMod val="50000"/>
                        </a:schemeClr>
                      </a:solidFill>
                    </a:rPr>
                    <a:t>제품측정</a:t>
                  </a:r>
                </a:p>
              </p:txBody>
            </p:sp>
            <p:sp>
              <p:nvSpPr>
                <p:cNvPr id="79" name="설명선 1 78"/>
                <p:cNvSpPr/>
                <p:nvPr/>
              </p:nvSpPr>
              <p:spPr>
                <a:xfrm>
                  <a:off x="2357444" y="5357440"/>
                  <a:ext cx="1000128" cy="356120"/>
                </a:xfrm>
                <a:prstGeom prst="borderCallout1">
                  <a:avLst>
                    <a:gd name="adj1" fmla="val 18750"/>
                    <a:gd name="adj2" fmla="val -8333"/>
                    <a:gd name="adj3" fmla="val 126723"/>
                    <a:gd name="adj4" fmla="val -42142"/>
                  </a:avLst>
                </a:prstGeom>
                <a:noFill/>
                <a:ln w="3175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ko-KR" altLang="en-US" sz="1000" dirty="0">
                      <a:solidFill>
                        <a:schemeClr val="bg2">
                          <a:lumMod val="50000"/>
                        </a:schemeClr>
                      </a:solidFill>
                    </a:rPr>
                    <a:t>승인시료제출</a:t>
                  </a:r>
                </a:p>
              </p:txBody>
            </p:sp>
            <p:sp>
              <p:nvSpPr>
                <p:cNvPr id="80" name="설명선 1 79"/>
                <p:cNvSpPr/>
                <p:nvPr/>
              </p:nvSpPr>
              <p:spPr>
                <a:xfrm>
                  <a:off x="4429136" y="5357440"/>
                  <a:ext cx="1000128" cy="356120"/>
                </a:xfrm>
                <a:prstGeom prst="borderCallout1">
                  <a:avLst>
                    <a:gd name="adj1" fmla="val 18750"/>
                    <a:gd name="adj2" fmla="val -8333"/>
                    <a:gd name="adj3" fmla="val 126723"/>
                    <a:gd name="adj4" fmla="val -42142"/>
                  </a:avLst>
                </a:prstGeom>
                <a:noFill/>
                <a:ln w="3175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ko-KR" altLang="en-US" sz="1000" dirty="0">
                      <a:solidFill>
                        <a:schemeClr val="bg2">
                          <a:lumMod val="50000"/>
                        </a:schemeClr>
                      </a:solidFill>
                    </a:rPr>
                    <a:t>생산진행</a:t>
                  </a:r>
                </a:p>
              </p:txBody>
            </p:sp>
            <p:sp>
              <p:nvSpPr>
                <p:cNvPr id="81" name="설명선 1 80"/>
                <p:cNvSpPr/>
                <p:nvPr/>
              </p:nvSpPr>
              <p:spPr>
                <a:xfrm>
                  <a:off x="7500957" y="5357440"/>
                  <a:ext cx="1000128" cy="356120"/>
                </a:xfrm>
                <a:prstGeom prst="borderCallout1">
                  <a:avLst>
                    <a:gd name="adj1" fmla="val 18750"/>
                    <a:gd name="adj2" fmla="val -8333"/>
                    <a:gd name="adj3" fmla="val 126723"/>
                    <a:gd name="adj4" fmla="val -42142"/>
                  </a:avLst>
                </a:prstGeom>
                <a:noFill/>
                <a:ln w="3175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ko-KR" altLang="en-US" sz="1000" dirty="0">
                      <a:solidFill>
                        <a:schemeClr val="bg2">
                          <a:lumMod val="50000"/>
                        </a:schemeClr>
                      </a:solidFill>
                    </a:rPr>
                    <a:t>납     품</a:t>
                  </a:r>
                </a:p>
              </p:txBody>
            </p:sp>
          </p:grpSp>
          <p:sp>
            <p:nvSpPr>
              <p:cNvPr id="27" name="설명선 1 26"/>
              <p:cNvSpPr/>
              <p:nvPr/>
            </p:nvSpPr>
            <p:spPr bwMode="auto">
              <a:xfrm>
                <a:off x="6072203" y="572101"/>
                <a:ext cx="1000128" cy="357708"/>
              </a:xfrm>
              <a:prstGeom prst="borderCallout1">
                <a:avLst>
                  <a:gd name="adj1" fmla="val 89861"/>
                  <a:gd name="adj2" fmla="val -7063"/>
                  <a:gd name="adj3" fmla="val -15498"/>
                  <a:gd name="adj4" fmla="val -48491"/>
                </a:avLst>
              </a:prstGeom>
              <a:noFill/>
              <a:ln w="3175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sz="1000" dirty="0">
                    <a:solidFill>
                      <a:schemeClr val="bg2">
                        <a:lumMod val="50000"/>
                      </a:schemeClr>
                    </a:solidFill>
                  </a:rPr>
                  <a:t>금형공정흐름</a:t>
                </a:r>
              </a:p>
            </p:txBody>
          </p:sp>
        </p:grp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슬라이드 번호 개체 틀 5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072723-B047-42CD-803F-FD2BECEB511A}" type="slidenum">
              <a:rPr lang="en-US" altLang="ko-KR" smtClean="0"/>
              <a:pPr>
                <a:defRPr/>
              </a:pPr>
              <a:t>12</a:t>
            </a:fld>
            <a:endParaRPr lang="en-US" altLang="ko-KR" dirty="0"/>
          </a:p>
        </p:txBody>
      </p:sp>
      <p:grpSp>
        <p:nvGrpSpPr>
          <p:cNvPr id="55" name="그룹 10"/>
          <p:cNvGrpSpPr>
            <a:grpSpLocks/>
          </p:cNvGrpSpPr>
          <p:nvPr/>
        </p:nvGrpSpPr>
        <p:grpSpPr bwMode="auto">
          <a:xfrm>
            <a:off x="262732" y="187814"/>
            <a:ext cx="8629748" cy="5617450"/>
            <a:chOff x="214313" y="214057"/>
            <a:chExt cx="8750300" cy="5905500"/>
          </a:xfrm>
        </p:grpSpPr>
        <p:grpSp>
          <p:nvGrpSpPr>
            <p:cNvPr id="57" name="그룹 7"/>
            <p:cNvGrpSpPr>
              <a:grpSpLocks/>
            </p:cNvGrpSpPr>
            <p:nvPr/>
          </p:nvGrpSpPr>
          <p:grpSpPr bwMode="auto">
            <a:xfrm>
              <a:off x="214313" y="214057"/>
              <a:ext cx="8750300" cy="5905500"/>
              <a:chOff x="214282" y="285472"/>
              <a:chExt cx="8750895" cy="5905512"/>
            </a:xfrm>
          </p:grpSpPr>
          <p:pic>
            <p:nvPicPr>
              <p:cNvPr id="60" name="Picture 4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4282" y="285472"/>
                <a:ext cx="8750895" cy="5905512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3" dist="53882" dir="13500000">
                  <a:schemeClr val="bg2">
                    <a:alpha val="50000"/>
                  </a:schemeClr>
                </a:prst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61" name="직사각형 60"/>
              <p:cNvSpPr/>
              <p:nvPr/>
            </p:nvSpPr>
            <p:spPr>
              <a:xfrm>
                <a:off x="3286116" y="3071810"/>
                <a:ext cx="2357454" cy="857256"/>
              </a:xfrm>
              <a:prstGeom prst="rect">
                <a:avLst/>
              </a:prstGeom>
              <a:solidFill>
                <a:srgbClr val="FFAB2F"/>
              </a:solidFill>
              <a:ln>
                <a:noFill/>
              </a:ln>
              <a:effectLst>
                <a:softEdge rad="127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/>
              </a:p>
            </p:txBody>
          </p:sp>
        </p:grpSp>
        <p:sp>
          <p:nvSpPr>
            <p:cNvPr id="58" name="Text Box 21"/>
            <p:cNvSpPr txBox="1">
              <a:spLocks noChangeArrowheads="1"/>
            </p:cNvSpPr>
            <p:nvPr/>
          </p:nvSpPr>
          <p:spPr bwMode="auto">
            <a:xfrm>
              <a:off x="428625" y="2786071"/>
              <a:ext cx="8501063" cy="9706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ko-KR" altLang="en-US" sz="54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j-ea"/>
                </a:rPr>
                <a:t>감 사 합 </a:t>
              </a:r>
              <a:r>
                <a:rPr lang="ko-KR" altLang="en-US" sz="5400" dirty="0" err="1">
                  <a:solidFill>
                    <a:schemeClr val="bg1">
                      <a:lumMod val="50000"/>
                    </a:schemeClr>
                  </a:solidFill>
                  <a:latin typeface="+mn-lt"/>
                  <a:ea typeface="+mj-ea"/>
                </a:rPr>
                <a:t>니</a:t>
              </a:r>
              <a:r>
                <a:rPr lang="ko-KR" altLang="en-US" sz="54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j-ea"/>
                </a:rPr>
                <a:t> 다</a:t>
              </a:r>
              <a:r>
                <a:rPr lang="en-US" altLang="ko-KR" sz="54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j-ea"/>
                </a:rPr>
                <a:t>.</a:t>
              </a:r>
            </a:p>
          </p:txBody>
        </p:sp>
      </p:grpSp>
      <p:pic>
        <p:nvPicPr>
          <p:cNvPr id="8" name="그림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52320" y="6077110"/>
            <a:ext cx="749371" cy="661667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광장">
  <a:themeElements>
    <a:clrScheme name="광장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광장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광장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6317</TotalTime>
  <Words>686</Words>
  <Application>Microsoft Office PowerPoint</Application>
  <PresentationFormat>화면 슬라이드 쇼(4:3)</PresentationFormat>
  <Paragraphs>243</Paragraphs>
  <Slides>12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14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27" baseType="lpstr">
      <vt:lpstr>HyhwpEQ</vt:lpstr>
      <vt:lpstr>HY궁서B</vt:lpstr>
      <vt:lpstr>HY동녘B</vt:lpstr>
      <vt:lpstr>굴림</vt:lpstr>
      <vt:lpstr>굴림체</vt:lpstr>
      <vt:lpstr>맑은 고딕</vt:lpstr>
      <vt:lpstr>한컴 쿨재즈 M</vt:lpstr>
      <vt:lpstr>휴먼옛체</vt:lpstr>
      <vt:lpstr>Arial</vt:lpstr>
      <vt:lpstr>Lucida Sans Unicode</vt:lpstr>
      <vt:lpstr>Verdana</vt:lpstr>
      <vt:lpstr>Wingdings</vt:lpstr>
      <vt:lpstr>Wingdings 2</vt:lpstr>
      <vt:lpstr>Wingdings 3</vt:lpstr>
      <vt:lpstr>광장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신한정밀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</dc:creator>
  <cp:lastModifiedBy>com</cp:lastModifiedBy>
  <cp:revision>407</cp:revision>
  <cp:lastPrinted>2021-02-22T07:04:56Z</cp:lastPrinted>
  <dcterms:created xsi:type="dcterms:W3CDTF">2005-04-28T06:28:19Z</dcterms:created>
  <dcterms:modified xsi:type="dcterms:W3CDTF">2021-03-02T01:22:05Z</dcterms:modified>
</cp:coreProperties>
</file>